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390" r:id="rId3"/>
    <p:sldId id="370" r:id="rId4"/>
    <p:sldId id="365" r:id="rId5"/>
    <p:sldId id="271" r:id="rId6"/>
    <p:sldId id="286" r:id="rId7"/>
    <p:sldId id="374" r:id="rId8"/>
    <p:sldId id="376" r:id="rId9"/>
    <p:sldId id="377" r:id="rId10"/>
    <p:sldId id="378" r:id="rId11"/>
    <p:sldId id="362" r:id="rId12"/>
    <p:sldId id="364" r:id="rId13"/>
    <p:sldId id="322" r:id="rId14"/>
    <p:sldId id="350" r:id="rId15"/>
    <p:sldId id="373" r:id="rId16"/>
    <p:sldId id="314" r:id="rId17"/>
    <p:sldId id="312" r:id="rId18"/>
    <p:sldId id="313" r:id="rId19"/>
    <p:sldId id="366" r:id="rId20"/>
    <p:sldId id="356" r:id="rId21"/>
    <p:sldId id="305" r:id="rId22"/>
    <p:sldId id="327" r:id="rId23"/>
    <p:sldId id="332" r:id="rId24"/>
    <p:sldId id="382" r:id="rId25"/>
    <p:sldId id="383" r:id="rId26"/>
    <p:sldId id="384" r:id="rId27"/>
    <p:sldId id="385" r:id="rId28"/>
    <p:sldId id="386" r:id="rId29"/>
    <p:sldId id="387" r:id="rId30"/>
    <p:sldId id="388" r:id="rId31"/>
    <p:sldId id="389" r:id="rId32"/>
    <p:sldId id="392" r:id="rId33"/>
    <p:sldId id="346" r:id="rId34"/>
    <p:sldId id="347" r:id="rId35"/>
    <p:sldId id="348" r:id="rId36"/>
    <p:sldId id="282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66"/>
    <a:srgbClr val="FF0000"/>
    <a:srgbClr val="0099FF"/>
    <a:srgbClr val="33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561" autoAdjust="0"/>
  </p:normalViewPr>
  <p:slideViewPr>
    <p:cSldViewPr>
      <p:cViewPr>
        <p:scale>
          <a:sx n="75" d="100"/>
          <a:sy n="75" d="100"/>
        </p:scale>
        <p:origin x="-1242" y="-78"/>
      </p:cViewPr>
      <p:guideLst>
        <p:guide orient="horz" pos="2160"/>
        <p:guide pos="2880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style val="28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What is discussed?</a:t>
            </a:r>
            <a:endParaRPr lang="en-US" dirty="0"/>
          </a:p>
        </c:rich>
      </c:tx>
      <c:layout/>
      <c:overlay val="1"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C00000"/>
            </a:solidFill>
          </c:spPr>
          <c:dLbls>
            <c:showVal val="1"/>
          </c:dLbls>
          <c:cat>
            <c:strRef>
              <c:f>Sheet1!$A$2:$A$6</c:f>
              <c:strCache>
                <c:ptCount val="5"/>
                <c:pt idx="0">
                  <c:v>The story</c:v>
                </c:pt>
                <c:pt idx="1">
                  <c:v>The learning from the story</c:v>
                </c:pt>
                <c:pt idx="2">
                  <c:v>What we can do</c:v>
                </c:pt>
                <c:pt idx="3">
                  <c:v>Song</c:v>
                </c:pt>
                <c:pt idx="4">
                  <c:v>Games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44.6</c:v>
                </c:pt>
                <c:pt idx="1">
                  <c:v>60.2</c:v>
                </c:pt>
                <c:pt idx="2">
                  <c:v>42.8</c:v>
                </c:pt>
                <c:pt idx="3">
                  <c:v>25.9</c:v>
                </c:pt>
                <c:pt idx="4">
                  <c:v>16.3</c:v>
                </c:pt>
              </c:numCache>
            </c:numRef>
          </c:val>
        </c:ser>
        <c:axId val="43153280"/>
        <c:axId val="43154816"/>
      </c:barChart>
      <c:catAx>
        <c:axId val="43153280"/>
        <c:scaling>
          <c:orientation val="minMax"/>
        </c:scaling>
        <c:axPos val="b"/>
        <c:numFmt formatCode="#,##0" sourceLinked="1"/>
        <c:tickLblPos val="nextTo"/>
        <c:crossAx val="43154816"/>
        <c:crosses val="autoZero"/>
        <c:auto val="1"/>
        <c:lblAlgn val="ctr"/>
        <c:lblOffset val="100"/>
      </c:catAx>
      <c:valAx>
        <c:axId val="43154816"/>
        <c:scaling>
          <c:orientation val="minMax"/>
          <c:max val="100"/>
        </c:scaling>
        <c:axPos val="l"/>
        <c:numFmt formatCode="General" sourceLinked="1"/>
        <c:tickLblPos val="nextTo"/>
        <c:crossAx val="43153280"/>
        <c:crosses val="autoZero"/>
        <c:crossBetween val="between"/>
        <c:majorUnit val="20"/>
        <c:minorUnit val="2"/>
      </c:valAx>
    </c:plotArea>
    <c:plotVisOnly val="1"/>
    <c:dispBlanksAs val="gap"/>
  </c:chart>
  <c:txPr>
    <a:bodyPr/>
    <a:lstStyle/>
    <a:p>
      <a:pPr>
        <a:defRPr sz="1793">
          <a:latin typeface="Arial Narrow" pitchFamily="34" charset="0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autoTitleDeleted val="1"/>
    <c:plotArea>
      <c:layout>
        <c:manualLayout>
          <c:layoutTarget val="inner"/>
          <c:xMode val="edge"/>
          <c:yMode val="edge"/>
          <c:x val="0.17187540060780104"/>
          <c:y val="0"/>
          <c:w val="0.9678135405105438"/>
          <c:h val="0.91298842926324353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1st Qtr</c:v>
                </c:pt>
              </c:strCache>
            </c:strRef>
          </c:tx>
          <c:spPr>
            <a:solidFill>
              <a:srgbClr val="CC0000"/>
            </a:solidFill>
            <a:ln w="21384">
              <a:noFill/>
            </a:ln>
          </c:spPr>
          <c:dLbls>
            <c:txPr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 Narrow"/>
                    <a:ea typeface="Arial Narrow"/>
                    <a:cs typeface="Arial Narrow"/>
                  </a:defRPr>
                </a:pPr>
                <a:endParaRPr lang="en-US"/>
              </a:p>
            </c:txPr>
            <c:showVal val="1"/>
          </c:dLbls>
          <c:cat>
            <c:strRef>
              <c:f>Sheet1!$A$2:$A$8</c:f>
              <c:strCache>
                <c:ptCount val="7"/>
                <c:pt idx="0">
                  <c:v>CFS &amp; Edn</c:v>
                </c:pt>
                <c:pt idx="1">
                  <c:v>Life Skills</c:v>
                </c:pt>
                <c:pt idx="2">
                  <c:v>Gender </c:v>
                </c:pt>
                <c:pt idx="3">
                  <c:v>Protection </c:v>
                </c:pt>
                <c:pt idx="4">
                  <c:v>Health </c:v>
                </c:pt>
                <c:pt idx="5">
                  <c:v>Nutrition</c:v>
                </c:pt>
                <c:pt idx="6">
                  <c:v>WASH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1.2</c:v>
                </c:pt>
                <c:pt idx="1">
                  <c:v>3.1</c:v>
                </c:pt>
                <c:pt idx="2">
                  <c:v>7.5</c:v>
                </c:pt>
                <c:pt idx="3">
                  <c:v>18.7</c:v>
                </c:pt>
                <c:pt idx="4">
                  <c:v>19</c:v>
                </c:pt>
                <c:pt idx="5">
                  <c:v>22.7</c:v>
                </c:pt>
                <c:pt idx="6">
                  <c:v>25.8</c:v>
                </c:pt>
              </c:numCache>
            </c:numRef>
          </c:val>
        </c:ser>
        <c:dLbls>
          <c:showVal val="1"/>
        </c:dLbls>
        <c:axId val="44072960"/>
        <c:axId val="44074496"/>
      </c:barChart>
      <c:catAx>
        <c:axId val="44072960"/>
        <c:scaling>
          <c:orientation val="minMax"/>
        </c:scaling>
        <c:axPos val="l"/>
        <c:numFmt formatCode="General" sourceLinked="1"/>
        <c:tickLblPos val="low"/>
        <c:spPr>
          <a:ln w="26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96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44074496"/>
        <c:crosses val="autoZero"/>
        <c:auto val="1"/>
        <c:lblAlgn val="ctr"/>
        <c:lblOffset val="100"/>
        <c:tickLblSkip val="1"/>
        <c:tickMarkSkip val="1"/>
      </c:catAx>
      <c:valAx>
        <c:axId val="44074496"/>
        <c:scaling>
          <c:orientation val="minMax"/>
          <c:max val="50"/>
        </c:scaling>
        <c:axPos val="b"/>
        <c:numFmt formatCode="General" sourceLinked="1"/>
        <c:tickLblPos val="nextTo"/>
        <c:spPr>
          <a:ln w="26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96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44072960"/>
        <c:crosses val="autoZero"/>
        <c:crossBetween val="between"/>
        <c:majorUnit val="10"/>
      </c:valAx>
      <c:spPr>
        <a:noFill/>
        <a:ln w="25322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600" b="1" i="0" u="none" strike="noStrike" baseline="0">
          <a:solidFill>
            <a:srgbClr val="000000"/>
          </a:solidFill>
          <a:latin typeface="Arial Narrow"/>
          <a:ea typeface="Arial Narrow"/>
          <a:cs typeface="Arial Narrow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Themes</a:t>
            </a:r>
            <a:endParaRPr lang="en-US" dirty="0"/>
          </a:p>
        </c:rich>
      </c:tx>
      <c:layout>
        <c:manualLayout>
          <c:xMode val="edge"/>
          <c:yMode val="edge"/>
          <c:x val="0.45065398335315127"/>
          <c:y val="1.9464616103314954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Lbls>
            <c:showVal val="1"/>
          </c:dLbls>
          <c:cat>
            <c:strRef>
              <c:f>Sheet1!$A$2:$A$8</c:f>
              <c:strCache>
                <c:ptCount val="7"/>
                <c:pt idx="0">
                  <c:v>Health</c:v>
                </c:pt>
                <c:pt idx="1">
                  <c:v>Nutrition</c:v>
                </c:pt>
                <c:pt idx="2">
                  <c:v>WASH</c:v>
                </c:pt>
                <c:pt idx="3">
                  <c:v>Protection</c:v>
                </c:pt>
                <c:pt idx="4">
                  <c:v>Others</c:v>
                </c:pt>
                <c:pt idx="5">
                  <c:v>Education</c:v>
                </c:pt>
                <c:pt idx="6">
                  <c:v>Life skills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38.800000000000004</c:v>
                </c:pt>
                <c:pt idx="1">
                  <c:v>23.9</c:v>
                </c:pt>
                <c:pt idx="2">
                  <c:v>14.3</c:v>
                </c:pt>
                <c:pt idx="3">
                  <c:v>15</c:v>
                </c:pt>
                <c:pt idx="4">
                  <c:v>4.4000000000000004</c:v>
                </c:pt>
                <c:pt idx="5">
                  <c:v>2.2000000000000002</c:v>
                </c:pt>
                <c:pt idx="6">
                  <c:v>0.9</c:v>
                </c:pt>
              </c:numCache>
            </c:numRef>
          </c:val>
        </c:ser>
        <c:axId val="43992192"/>
        <c:axId val="43993728"/>
      </c:barChart>
      <c:catAx>
        <c:axId val="43992192"/>
        <c:scaling>
          <c:orientation val="minMax"/>
        </c:scaling>
        <c:axPos val="b"/>
        <c:numFmt formatCode="General" sourceLinked="1"/>
        <c:tickLblPos val="nextTo"/>
        <c:crossAx val="43993728"/>
        <c:crosses val="autoZero"/>
        <c:auto val="1"/>
        <c:lblAlgn val="ctr"/>
        <c:lblOffset val="100"/>
      </c:catAx>
      <c:valAx>
        <c:axId val="43993728"/>
        <c:scaling>
          <c:orientation val="minMax"/>
          <c:max val="40"/>
        </c:scaling>
        <c:axPos val="l"/>
        <c:numFmt formatCode="General" sourceLinked="1"/>
        <c:tickLblPos val="nextTo"/>
        <c:crossAx val="43992192"/>
        <c:crosses val="autoZero"/>
        <c:crossBetween val="between"/>
        <c:majorUnit val="10"/>
        <c:minorUnit val="1"/>
      </c:valAx>
    </c:plotArea>
    <c:plotVisOnly val="1"/>
    <c:dispBlanksAs val="gap"/>
  </c:chart>
  <c:txPr>
    <a:bodyPr/>
    <a:lstStyle/>
    <a:p>
      <a:pPr>
        <a:defRPr sz="1776">
          <a:latin typeface="Arial Narrow" pitchFamily="34" charset="0"/>
        </a:defRPr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fld id="{BED77644-330A-41B5-A129-822243A2B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fld id="{77F09E5E-97BC-4788-9952-83A93BDEF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4EEE4F-E143-4CEB-9358-30E5C1EE320F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IN" smtClean="0">
              <a:ea typeface="ＭＳ Ｐゴシック" pitchFamily="34" charset="-128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385F6C-114C-4130-A342-A9F2515BB6E1}" type="slidenum">
              <a:rPr lang="en-US" smtClean="0">
                <a:ea typeface="ＭＳ Ｐゴシック" pitchFamily="34" charset="-128"/>
              </a:rPr>
              <a:pPr/>
              <a:t>4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IN" smtClean="0">
              <a:ea typeface="ＭＳ Ｐゴシック" pitchFamily="34" charset="-128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E75B28-4776-4181-B223-B8977CC7CADE}" type="slidenum">
              <a:rPr lang="en-US" smtClean="0">
                <a:ea typeface="ＭＳ Ｐゴシック" pitchFamily="34" charset="-128"/>
              </a:rPr>
              <a:pPr/>
              <a:t>16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A4853-576B-497E-BD8B-D7E85786AB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0C814-1E7E-454B-AFF2-9A3216286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86500" y="3048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88AFD-60AA-41F0-9000-6049D9DDEC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3048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A4C16-78B4-46EC-85E5-03121E37F8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77AB0-CD62-4686-90DE-211D19776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FE740-193F-4009-89DC-BD705B2F46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9ADBC-DEFF-47AE-A20F-E3938914AB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5A5BC-2F91-46AA-AEBD-76001C53F6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8A022-D1FD-4C5F-9070-007101E56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5F7F9-D4C2-4C0B-9D9B-ACC3D04C1E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87CDC-F2C0-418C-868D-3E043775E9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BC9AF-D993-43E7-B68A-8E0F2D6612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030" name="Rectangle 8"/>
          <p:cNvSpPr>
            <a:spLocks noChangeArrowheads="1"/>
          </p:cNvSpPr>
          <p:nvPr userDrawn="1"/>
        </p:nvSpPr>
        <p:spPr bwMode="auto">
          <a:xfrm>
            <a:off x="0" y="1066800"/>
            <a:ext cx="9144000" cy="152400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30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fld id="{3608BFEA-6F67-4E59-AA58-45D463373C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wmf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478AC62-856E-4B29-AB1F-C2345780BCCC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4099" name="Text Box 16"/>
          <p:cNvSpPr txBox="1">
            <a:spLocks noChangeArrowheads="1"/>
          </p:cNvSpPr>
          <p:nvPr/>
        </p:nvSpPr>
        <p:spPr bwMode="auto">
          <a:xfrm>
            <a:off x="1143000" y="1752600"/>
            <a:ext cx="624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5638800"/>
            <a:ext cx="9144000" cy="137160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5888" y="6013450"/>
            <a:ext cx="214471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C:\Documents and Settings\Administrator\Desktop\radi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58061">
            <a:off x="6783879" y="2872680"/>
            <a:ext cx="2228850" cy="2371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4" name="Picture 10" descr="C:\Documents and Settings\Administrator\Local Settings\Temporary Internet Files\Content.IE5\1RMGK0KF\MC900322691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7600" y="1371600"/>
            <a:ext cx="9937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TextBox 3"/>
          <p:cNvSpPr txBox="1">
            <a:spLocks noChangeArrowheads="1"/>
          </p:cNvSpPr>
          <p:nvPr/>
        </p:nvSpPr>
        <p:spPr bwMode="auto">
          <a:xfrm>
            <a:off x="1828800" y="1371600"/>
            <a:ext cx="3429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dirty="0"/>
              <a:t>    Changing Choices</a:t>
            </a:r>
          </a:p>
          <a:p>
            <a:pPr eaLnBrk="0" hangingPunct="0"/>
            <a:r>
              <a:rPr lang="en-US" dirty="0"/>
              <a:t>    Changing Lives!</a:t>
            </a:r>
            <a:endParaRPr lang="en-IN" dirty="0"/>
          </a:p>
        </p:txBody>
      </p:sp>
      <p:sp>
        <p:nvSpPr>
          <p:cNvPr id="4106" name="TextBox 4"/>
          <p:cNvSpPr txBox="1">
            <a:spLocks noChangeArrowheads="1"/>
          </p:cNvSpPr>
          <p:nvPr/>
        </p:nvSpPr>
        <p:spPr bwMode="auto">
          <a:xfrm>
            <a:off x="317500" y="381000"/>
            <a:ext cx="8077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 i="1" dirty="0">
                <a:solidFill>
                  <a:schemeClr val="bg1"/>
                </a:solidFill>
              </a:rPr>
              <a:t>Meena K</a:t>
            </a:r>
            <a:r>
              <a:rPr lang="en-US" sz="2800" b="1" i="1" dirty="0" smtClean="0">
                <a:solidFill>
                  <a:schemeClr val="bg1"/>
                </a:solidFill>
              </a:rPr>
              <a:t>i Duniya – </a:t>
            </a:r>
            <a:r>
              <a:rPr lang="en-US" sz="2800" b="1" dirty="0" smtClean="0">
                <a:solidFill>
                  <a:schemeClr val="bg1"/>
                </a:solidFill>
              </a:rPr>
              <a:t>Teacher Training in MP</a:t>
            </a:r>
            <a:r>
              <a:rPr lang="mr-IN" sz="2800" b="1" dirty="0" smtClean="0">
                <a:solidFill>
                  <a:schemeClr val="bg1"/>
                </a:solidFill>
              </a:rPr>
              <a:t> </a:t>
            </a:r>
            <a:endParaRPr lang="en-IN" sz="2800" b="1" dirty="0">
              <a:solidFill>
                <a:schemeClr val="bg1"/>
              </a:solidFill>
            </a:endParaRPr>
          </a:p>
        </p:txBody>
      </p:sp>
      <p:pic>
        <p:nvPicPr>
          <p:cNvPr id="11" name="Picture 18" descr="Insert-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453" b="41893"/>
          <a:stretch/>
        </p:blipFill>
        <p:spPr bwMode="auto">
          <a:xfrm>
            <a:off x="0" y="2438400"/>
            <a:ext cx="6477000" cy="325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505B55-0997-4FC5-9FBF-717C4BEE441D}" type="slidenum">
              <a:rPr lang="en-US" smtClean="0">
                <a:ea typeface="ＭＳ Ｐゴシック" pitchFamily="34" charset="-128"/>
              </a:rPr>
              <a:pPr/>
              <a:t>10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Meena Radio: Format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7772400" cy="4419600"/>
          </a:xfrm>
        </p:spPr>
        <p:txBody>
          <a:bodyPr/>
          <a:lstStyle/>
          <a:p>
            <a:r>
              <a:rPr lang="en-US" sz="2400" i="1" dirty="0" smtClean="0">
                <a:solidFill>
                  <a:srgbClr val="FF0000"/>
                </a:solidFill>
              </a:rPr>
              <a:t>Entertaining</a:t>
            </a:r>
            <a:r>
              <a:rPr lang="en-US" sz="2400" dirty="0" smtClean="0">
                <a:solidFill>
                  <a:srgbClr val="FF0000"/>
                </a:solidFill>
              </a:rPr>
              <a:t>:</a:t>
            </a:r>
            <a:r>
              <a:rPr lang="en-US" sz="2400" dirty="0" smtClean="0"/>
              <a:t> Children enjoy the content and the presentation. The episodes evoke emotions, and engage the child’s imagination</a:t>
            </a:r>
          </a:p>
          <a:p>
            <a:endParaRPr lang="en-US" sz="2400" dirty="0" smtClean="0"/>
          </a:p>
          <a:p>
            <a:r>
              <a:rPr lang="en-US" sz="2400" i="1" dirty="0" smtClean="0">
                <a:solidFill>
                  <a:srgbClr val="FF0000"/>
                </a:solidFill>
              </a:rPr>
              <a:t>Magazine:</a:t>
            </a:r>
            <a:r>
              <a:rPr lang="en-US" sz="2400" dirty="0" smtClean="0"/>
              <a:t> </a:t>
            </a:r>
          </a:p>
          <a:p>
            <a:pPr>
              <a:buFontTx/>
              <a:buNone/>
            </a:pPr>
            <a:r>
              <a:rPr lang="en-US" sz="2400" dirty="0" smtClean="0"/>
              <a:t>	Segments – 	</a:t>
            </a:r>
          </a:p>
          <a:p>
            <a:pPr>
              <a:buFontTx/>
              <a:buNone/>
            </a:pPr>
            <a:r>
              <a:rPr lang="en-US" sz="2400" dirty="0" smtClean="0"/>
              <a:t>			Story</a:t>
            </a:r>
          </a:p>
          <a:p>
            <a:pPr>
              <a:buFontTx/>
              <a:buNone/>
            </a:pPr>
            <a:r>
              <a:rPr lang="en-US" sz="2400" dirty="0" smtClean="0"/>
              <a:t>			Song </a:t>
            </a:r>
          </a:p>
          <a:p>
            <a:pPr>
              <a:buFontTx/>
              <a:buNone/>
            </a:pPr>
            <a:r>
              <a:rPr lang="en-US" sz="2400" dirty="0" smtClean="0"/>
              <a:t>			Game</a:t>
            </a:r>
          </a:p>
          <a:p>
            <a:pPr>
              <a:buFontTx/>
              <a:buNone/>
            </a:pPr>
            <a:r>
              <a:rPr lang="en-US" sz="2400" dirty="0" smtClean="0"/>
              <a:t>Three most engaging elements for a child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010400" cy="609600"/>
          </a:xfrm>
        </p:spPr>
        <p:txBody>
          <a:bodyPr/>
          <a:lstStyle/>
          <a:p>
            <a:pPr algn="ctr"/>
            <a:r>
              <a:rPr lang="en-US" sz="3600" smtClean="0"/>
              <a:t>Roles of Partners 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772400" cy="4343400"/>
          </a:xfrm>
        </p:spPr>
        <p:txBody>
          <a:bodyPr/>
          <a:lstStyle/>
          <a:p>
            <a:pPr marL="514350" indent="-514350">
              <a:buFontTx/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SSA</a:t>
            </a:r>
          </a:p>
          <a:p>
            <a:pPr marL="514350" indent="-514350">
              <a:buFontTx/>
              <a:buAutoNum type="arabicPeriod"/>
            </a:pPr>
            <a:endParaRPr lang="en-US" sz="2800" dirty="0" smtClean="0"/>
          </a:p>
          <a:p>
            <a:pPr marL="514350" indent="-514350">
              <a:buFontTx/>
              <a:buAutoNum type="arabicPeriod"/>
            </a:pPr>
            <a:r>
              <a:rPr lang="en-US" sz="2800" dirty="0" smtClean="0"/>
              <a:t>Provision of Radios </a:t>
            </a:r>
          </a:p>
          <a:p>
            <a:pPr marL="514350" indent="-514350">
              <a:buFontTx/>
              <a:buAutoNum type="arabicPeriod"/>
            </a:pPr>
            <a:r>
              <a:rPr lang="en-US" sz="2800" dirty="0" smtClean="0"/>
              <a:t>Selection of trainers/teachers</a:t>
            </a:r>
          </a:p>
          <a:p>
            <a:pPr marL="514350" indent="-514350">
              <a:buFontTx/>
              <a:buAutoNum type="arabicPeriod"/>
            </a:pPr>
            <a:r>
              <a:rPr lang="en-US" sz="2800" dirty="0" smtClean="0"/>
              <a:t>Vetting of episodes</a:t>
            </a:r>
          </a:p>
          <a:p>
            <a:pPr marL="514350" indent="-514350">
              <a:buFontTx/>
              <a:buAutoNum type="arabicPeriod"/>
            </a:pPr>
            <a:r>
              <a:rPr lang="en-US" sz="2800" dirty="0" smtClean="0"/>
              <a:t>Broadcast of episodes</a:t>
            </a:r>
          </a:p>
          <a:p>
            <a:pPr marL="514350" indent="-514350">
              <a:buFontTx/>
              <a:buAutoNum type="arabicPeriod"/>
            </a:pPr>
            <a:r>
              <a:rPr lang="en-US" sz="2800" dirty="0" smtClean="0"/>
              <a:t>Monitoring</a:t>
            </a:r>
          </a:p>
          <a:p>
            <a:pPr marL="514350" indent="-514350">
              <a:buFontTx/>
              <a:buAutoNum type="arabicPeriod"/>
            </a:pPr>
            <a:r>
              <a:rPr lang="en-US" sz="2800" dirty="0" smtClean="0"/>
              <a:t>Co-ordinate Review Meetings</a:t>
            </a:r>
          </a:p>
          <a:p>
            <a:pPr marL="514350" indent="-514350">
              <a:buFontTx/>
              <a:buAutoNum type="arabicPeriod"/>
            </a:pPr>
            <a:r>
              <a:rPr lang="en-US" sz="2800" dirty="0" smtClean="0"/>
              <a:t> Administrative support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79866876-358D-41B1-93F2-B85448B4E7BC}" type="datetime1">
              <a:rPr lang="en-US" smtClean="0">
                <a:ea typeface="ＭＳ Ｐゴシック" pitchFamily="34" charset="-128"/>
              </a:rPr>
              <a:pPr/>
              <a:t>9/3/2012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50F75C-8A33-44C0-8078-41E6D80B3F15}" type="slidenum">
              <a:rPr lang="en-US" smtClean="0">
                <a:ea typeface="ＭＳ Ｐゴシック" pitchFamily="34" charset="-128"/>
              </a:rPr>
              <a:pPr/>
              <a:t>11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010400" cy="609600"/>
          </a:xfrm>
        </p:spPr>
        <p:txBody>
          <a:bodyPr/>
          <a:lstStyle/>
          <a:p>
            <a:pPr algn="ctr"/>
            <a:r>
              <a:rPr lang="en-US" sz="3600" smtClean="0"/>
              <a:t>Roles of Partners 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772400" cy="4343400"/>
          </a:xfrm>
        </p:spPr>
        <p:txBody>
          <a:bodyPr/>
          <a:lstStyle/>
          <a:p>
            <a:pPr marL="514350" indent="-514350">
              <a:buFontTx/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UNICEF</a:t>
            </a:r>
          </a:p>
          <a:p>
            <a:pPr marL="514350" indent="-514350">
              <a:buFontTx/>
              <a:buAutoNum type="arabicPeriod"/>
            </a:pPr>
            <a:r>
              <a:rPr lang="en-US" sz="2800" dirty="0" smtClean="0"/>
              <a:t>Production of episodes</a:t>
            </a:r>
          </a:p>
          <a:p>
            <a:pPr marL="514350" indent="-514350">
              <a:buFontTx/>
              <a:buAutoNum type="arabicPeriod"/>
            </a:pPr>
            <a:r>
              <a:rPr lang="en-US" sz="2800" dirty="0" smtClean="0"/>
              <a:t>Training</a:t>
            </a:r>
          </a:p>
          <a:p>
            <a:pPr marL="514350" indent="-514350">
              <a:buFontTx/>
              <a:buAutoNum type="arabicPeriod"/>
            </a:pPr>
            <a:r>
              <a:rPr lang="en-US" sz="2800" dirty="0" smtClean="0"/>
              <a:t>IEC  Material: Production &amp; Supply</a:t>
            </a:r>
          </a:p>
          <a:p>
            <a:pPr marL="514350" indent="-514350">
              <a:buFontTx/>
              <a:buAutoNum type="arabicPeriod"/>
            </a:pPr>
            <a:r>
              <a:rPr lang="en-US" sz="2800" dirty="0" smtClean="0"/>
              <a:t>Technical support for Monitoring</a:t>
            </a:r>
          </a:p>
          <a:p>
            <a:pPr marL="514350" indent="-514350">
              <a:buFontTx/>
              <a:buAutoNum type="arabicPeriod"/>
            </a:pPr>
            <a:r>
              <a:rPr lang="en-US" sz="2800" dirty="0" smtClean="0"/>
              <a:t>Baseline survey of schools</a:t>
            </a:r>
          </a:p>
          <a:p>
            <a:pPr marL="514350" indent="-514350">
              <a:buFontTx/>
              <a:buAutoNum type="arabicPeriod"/>
            </a:pPr>
            <a:r>
              <a:rPr lang="en-US" sz="2800" dirty="0" smtClean="0"/>
              <a:t>Research</a:t>
            </a:r>
          </a:p>
          <a:p>
            <a:pPr marL="514350" indent="-514350">
              <a:buFontTx/>
              <a:buAutoNum type="arabicPeriod"/>
            </a:pPr>
            <a:r>
              <a:rPr lang="en-US" sz="2800" dirty="0" smtClean="0"/>
              <a:t>Coordination with Meena Manch/gender resource </a:t>
            </a:r>
            <a:r>
              <a:rPr lang="en-US" sz="2800" dirty="0" err="1" smtClean="0"/>
              <a:t>centres</a:t>
            </a:r>
            <a:endParaRPr lang="en-US" sz="2800" dirty="0" smtClean="0"/>
          </a:p>
          <a:p>
            <a:pPr marL="514350" indent="-514350">
              <a:buFontTx/>
              <a:buNone/>
            </a:pP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1741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4E8B82C6-BFF2-491B-AE34-F9A71A2A71F2}" type="datetime1">
              <a:rPr lang="en-US" smtClean="0">
                <a:ea typeface="ＭＳ Ｐゴシック" pitchFamily="34" charset="-128"/>
              </a:rPr>
              <a:pPr/>
              <a:t>9/3/2012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F8F4BD-7F52-4458-A23A-CBC84447B579}" type="slidenum">
              <a:rPr lang="en-US" smtClean="0">
                <a:ea typeface="ＭＳ Ｐゴシック" pitchFamily="34" charset="-128"/>
              </a:rPr>
              <a:pPr/>
              <a:t>12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DBA684-F180-41CB-B0E9-885CB7442DBE}" type="slidenum">
              <a:rPr lang="en-US" smtClean="0">
                <a:ea typeface="ＭＳ Ｐゴシック" pitchFamily="34" charset="-128"/>
              </a:rPr>
              <a:pPr/>
              <a:t>13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Meena Radio: Baseline Survey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229600" cy="41148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Baseline commissioned by UNICEF:</a:t>
            </a:r>
          </a:p>
          <a:p>
            <a:pPr>
              <a:buFontTx/>
              <a:buNone/>
            </a:pPr>
            <a:endParaRPr lang="en-US" sz="2400" dirty="0" smtClean="0"/>
          </a:p>
          <a:p>
            <a:r>
              <a:rPr lang="en-US" sz="2400" dirty="0" smtClean="0"/>
              <a:t>To establish baseline values for knowledge on relevant issues</a:t>
            </a:r>
          </a:p>
          <a:p>
            <a:r>
              <a:rPr lang="en-US" sz="2400" dirty="0" smtClean="0"/>
              <a:t>To determine prevailing attitudes, practices and beliefs in the behaviors that will be promoted by Meena Radio</a:t>
            </a:r>
          </a:p>
          <a:p>
            <a:pPr>
              <a:buFontTx/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dirty="0" smtClean="0"/>
              <a:t>Sample of 300 children per district, equally divided by gender i.e. 150 girls &amp; 150 boys -- divided by class i.e. 50 boys &amp; girls covered from 6, 7 &amp; 8 class </a:t>
            </a:r>
            <a:endParaRPr lang="en-GB" sz="2400" dirty="0" smtClean="0"/>
          </a:p>
          <a:p>
            <a:pPr>
              <a:buFontTx/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Procurement of Radios</a:t>
            </a:r>
            <a:endParaRPr lang="en-IN" sz="320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Procurement of at least one radio per school during September 2012</a:t>
            </a:r>
          </a:p>
          <a:p>
            <a:r>
              <a:rPr lang="en-US" sz="3200" dirty="0" smtClean="0"/>
              <a:t> Recommended specifications: Branded double band radio with 2 AAA ordinary  batteries  and 2 rechargeable cells </a:t>
            </a:r>
          </a:p>
          <a:p>
            <a:r>
              <a:rPr lang="en-US" sz="3200" dirty="0" smtClean="0"/>
              <a:t>Specific orders  and guidelines have been issued by SPD</a:t>
            </a:r>
          </a:p>
          <a:p>
            <a:endParaRPr lang="en-IN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5893361-2C5B-4356-B235-2B9D196E0616}" type="slidenum">
              <a:rPr lang="en-US" smtClean="0">
                <a:ea typeface="ＭＳ Ｐゴシック" pitchFamily="34" charset="-128"/>
              </a:rPr>
              <a:pPr/>
              <a:t>14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Training Tools  &amp; IEC Materials</a:t>
            </a:r>
            <a:endParaRPr lang="en-IN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smtClean="0">
                <a:latin typeface="Calibri" pitchFamily="34" charset="0"/>
                <a:cs typeface="Calibri" pitchFamily="34" charset="0"/>
              </a:rPr>
              <a:t>Teachers’ Guidebook</a:t>
            </a:r>
          </a:p>
          <a:p>
            <a:r>
              <a:rPr lang="en-US" sz="2800" b="1" smtClean="0">
                <a:latin typeface="Calibri" pitchFamily="34" charset="0"/>
                <a:cs typeface="Calibri" pitchFamily="34" charset="0"/>
              </a:rPr>
              <a:t>Training Module</a:t>
            </a:r>
          </a:p>
          <a:p>
            <a:r>
              <a:rPr lang="en-US" sz="2800" b="1" smtClean="0">
                <a:latin typeface="Calibri" pitchFamily="34" charset="0"/>
                <a:cs typeface="Calibri" pitchFamily="34" charset="0"/>
              </a:rPr>
              <a:t>Teachers’  Ready Reckoner</a:t>
            </a:r>
          </a:p>
          <a:p>
            <a:r>
              <a:rPr lang="en-US" sz="2800" b="1" smtClean="0">
                <a:latin typeface="Calibri" pitchFamily="34" charset="0"/>
                <a:cs typeface="Calibri" pitchFamily="34" charset="0"/>
              </a:rPr>
              <a:t>Content map cum broadcast schedule (English)</a:t>
            </a:r>
          </a:p>
          <a:p>
            <a:r>
              <a:rPr lang="en-US" sz="2800" b="1" smtClean="0">
                <a:latin typeface="Calibri" pitchFamily="34" charset="0"/>
                <a:cs typeface="Calibri" pitchFamily="34" charset="0"/>
              </a:rPr>
              <a:t>IEC Poster</a:t>
            </a:r>
          </a:p>
          <a:p>
            <a:r>
              <a:rPr lang="en-US" sz="2800" b="1" smtClean="0">
                <a:latin typeface="Calibri" pitchFamily="34" charset="0"/>
                <a:cs typeface="Calibri" pitchFamily="34" charset="0"/>
              </a:rPr>
              <a:t>Training Film (7 mins. Duration) </a:t>
            </a:r>
          </a:p>
          <a:p>
            <a:r>
              <a:rPr lang="en-US" sz="2800" b="1" smtClean="0">
                <a:latin typeface="Calibri" pitchFamily="34" charset="0"/>
                <a:cs typeface="Calibri" pitchFamily="34" charset="0"/>
              </a:rPr>
              <a:t>Powerpoint Presentation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B5D8723-B4C8-449F-B221-003E8275F100}" type="slidenum">
              <a:rPr lang="en-US" smtClean="0">
                <a:ea typeface="ＭＳ Ｐゴシック" pitchFamily="34" charset="-128"/>
              </a:rPr>
              <a:pPr/>
              <a:t>15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5EFD65-123E-40D0-86A1-97A53442ECA9}" type="slidenum">
              <a:rPr lang="en-US" smtClean="0">
                <a:ea typeface="ＭＳ Ｐゴシック" pitchFamily="34" charset="-128"/>
              </a:rPr>
              <a:pPr/>
              <a:t>16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Teacher’s Role (before broadcast) 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7772400" cy="4724400"/>
          </a:xfrm>
        </p:spPr>
        <p:txBody>
          <a:bodyPr/>
          <a:lstStyle/>
          <a:p>
            <a:r>
              <a:rPr lang="en-US" sz="2400" dirty="0" smtClean="0"/>
              <a:t>Proper positioning of radio</a:t>
            </a:r>
          </a:p>
          <a:p>
            <a:r>
              <a:rPr lang="en-US" sz="2400" dirty="0" smtClean="0"/>
              <a:t>Proper seating arrangement for children</a:t>
            </a:r>
          </a:p>
          <a:p>
            <a:r>
              <a:rPr lang="en-US" sz="2400" dirty="0" smtClean="0"/>
              <a:t>Check battery/ power, set frequency, adjust volume</a:t>
            </a:r>
          </a:p>
          <a:p>
            <a:r>
              <a:rPr lang="en-US" sz="2400" dirty="0" smtClean="0"/>
              <a:t>Keep material ready for activity</a:t>
            </a:r>
          </a:p>
          <a:p>
            <a:r>
              <a:rPr lang="en-US" sz="2400" dirty="0" smtClean="0"/>
              <a:t>Ensure children have understood what is expected from them during the broadcast</a:t>
            </a:r>
          </a:p>
          <a:p>
            <a:r>
              <a:rPr lang="en-US" sz="2400" dirty="0" smtClean="0"/>
              <a:t>Ensure environment is distraction free</a:t>
            </a:r>
          </a:p>
          <a:p>
            <a:r>
              <a:rPr lang="en-US" sz="2400" dirty="0" smtClean="0"/>
              <a:t>Children are sent to the toilet or to drink water </a:t>
            </a:r>
          </a:p>
          <a:p>
            <a:r>
              <a:rPr lang="en-US" sz="2400" dirty="0" smtClean="0"/>
              <a:t>Recap of previous episode</a:t>
            </a:r>
          </a:p>
          <a:p>
            <a:r>
              <a:rPr lang="en-US" sz="2400" dirty="0" smtClean="0"/>
              <a:t>Arouse curiosity of children for Meena’s new episode</a:t>
            </a:r>
          </a:p>
          <a:p>
            <a:endParaRPr lang="en-US" sz="2400" dirty="0" smtClean="0"/>
          </a:p>
          <a:p>
            <a:pPr>
              <a:buFontTx/>
              <a:buNone/>
            </a:pP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28600" y="1219200"/>
            <a:ext cx="8763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endParaRPr lang="en-US" sz="2000" kern="0" dirty="0">
              <a:latin typeface="+mn-lt"/>
              <a:ea typeface="+mn-ea"/>
              <a:cs typeface="+mn-cs"/>
            </a:endParaRPr>
          </a:p>
        </p:txBody>
      </p:sp>
      <p:sp>
        <p:nvSpPr>
          <p:cNvPr id="22534" name="Rectangle 3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2253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5888" y="6013450"/>
            <a:ext cx="214471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B447686-7286-4F60-A1DC-8743756FCA79}" type="slidenum">
              <a:rPr lang="en-US" smtClean="0">
                <a:ea typeface="ＭＳ Ｐゴシック" pitchFamily="34" charset="-128"/>
              </a:rPr>
              <a:pPr/>
              <a:t>17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Teacher’s role </a:t>
            </a:r>
            <a:r>
              <a:rPr lang="en-US" dirty="0" smtClean="0">
                <a:solidFill>
                  <a:schemeClr val="tx1"/>
                </a:solidFill>
              </a:rPr>
              <a:t>(during broadcast)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7772400" cy="4114800"/>
          </a:xfrm>
        </p:spPr>
        <p:txBody>
          <a:bodyPr/>
          <a:lstStyle/>
          <a:p>
            <a:r>
              <a:rPr lang="en-US" sz="2400" dirty="0" smtClean="0"/>
              <a:t>Constant supervision</a:t>
            </a:r>
          </a:p>
          <a:p>
            <a:r>
              <a:rPr lang="en-US" sz="2400" dirty="0" smtClean="0"/>
              <a:t>Children do not talk or get distracted</a:t>
            </a:r>
          </a:p>
          <a:p>
            <a:r>
              <a:rPr lang="en-US" sz="2400" dirty="0" smtClean="0"/>
              <a:t>No child  touches radio during the broadcast</a:t>
            </a:r>
          </a:p>
          <a:p>
            <a:r>
              <a:rPr lang="en-US" sz="2400" dirty="0" smtClean="0"/>
              <a:t>Children listen carefully</a:t>
            </a:r>
          </a:p>
          <a:p>
            <a:r>
              <a:rPr lang="en-US" sz="2400" dirty="0" smtClean="0"/>
              <a:t>Both  the teacher and children note down difficult words, main message</a:t>
            </a:r>
          </a:p>
          <a:p>
            <a:r>
              <a:rPr lang="en-US" sz="2400" dirty="0" smtClean="0"/>
              <a:t>Classroom environment should not be strained, children must enjoy the broadcast</a:t>
            </a:r>
          </a:p>
          <a:p>
            <a:r>
              <a:rPr lang="en-US" sz="2400" dirty="0" smtClean="0"/>
              <a:t>Positive body language of the teacher</a:t>
            </a:r>
          </a:p>
          <a:p>
            <a:pPr>
              <a:buFontTx/>
              <a:buNone/>
            </a:pPr>
            <a:endParaRPr lang="en-US" sz="2400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28600" y="1143000"/>
            <a:ext cx="8763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endParaRPr lang="en-US" sz="2000" kern="0" dirty="0">
              <a:latin typeface="+mn-lt"/>
              <a:ea typeface="+mn-ea"/>
              <a:cs typeface="+mn-cs"/>
            </a:endParaRPr>
          </a:p>
        </p:txBody>
      </p:sp>
      <p:sp>
        <p:nvSpPr>
          <p:cNvPr id="23558" name="Rectangle 3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2355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5888" y="6013450"/>
            <a:ext cx="214471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6" descr="Unite2lin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962650"/>
            <a:ext cx="11398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EC6C22-4652-4455-9A0D-2153D1EC3002}" type="slidenum">
              <a:rPr lang="en-US" smtClean="0">
                <a:ea typeface="ＭＳ Ｐゴシック" pitchFamily="34" charset="-128"/>
              </a:rPr>
              <a:pPr/>
              <a:t>18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Teacher’s role </a:t>
            </a:r>
            <a:r>
              <a:rPr lang="en-US" dirty="0" smtClean="0">
                <a:solidFill>
                  <a:schemeClr val="tx1"/>
                </a:solidFill>
              </a:rPr>
              <a:t>(after broadcast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7924800" cy="4800600"/>
          </a:xfrm>
        </p:spPr>
        <p:txBody>
          <a:bodyPr/>
          <a:lstStyle/>
          <a:p>
            <a:r>
              <a:rPr lang="en-US" sz="2000" dirty="0" smtClean="0"/>
              <a:t>Help children recall broadcast content</a:t>
            </a:r>
          </a:p>
          <a:p>
            <a:r>
              <a:rPr lang="en-US" sz="2000" dirty="0" smtClean="0"/>
              <a:t>Ask questions on the story that encourage critical thinking, problem solving &amp; decision making </a:t>
            </a:r>
          </a:p>
          <a:p>
            <a:r>
              <a:rPr lang="en-US" sz="2000" dirty="0" smtClean="0"/>
              <a:t>Discuss relevant issues highlighted in the story</a:t>
            </a:r>
          </a:p>
          <a:p>
            <a:r>
              <a:rPr lang="en-US" sz="2000" dirty="0" smtClean="0"/>
              <a:t>Encourage passive and shy listeners to participate</a:t>
            </a:r>
          </a:p>
          <a:p>
            <a:r>
              <a:rPr lang="en-US" sz="2000" dirty="0" smtClean="0"/>
              <a:t>Discuss similar day to day real life problems</a:t>
            </a:r>
          </a:p>
          <a:p>
            <a:r>
              <a:rPr lang="en-US" sz="2000" dirty="0" smtClean="0"/>
              <a:t>Highlight Meena’s qualities &amp; inspire children to adopt positive, </a:t>
            </a:r>
            <a:r>
              <a:rPr lang="en-US" sz="2000" dirty="0" err="1" smtClean="0"/>
              <a:t>prosocial</a:t>
            </a:r>
            <a:r>
              <a:rPr lang="en-US" sz="2000" dirty="0" smtClean="0"/>
              <a:t> values, behaviors &amp; practices</a:t>
            </a:r>
          </a:p>
          <a:p>
            <a:r>
              <a:rPr lang="en-US" sz="2000" dirty="0" smtClean="0"/>
              <a:t>Emphasize gender inclusion</a:t>
            </a:r>
          </a:p>
          <a:p>
            <a:r>
              <a:rPr lang="en-US" sz="2000" dirty="0" smtClean="0"/>
              <a:t>Group activity (song, game, exercise)</a:t>
            </a:r>
          </a:p>
          <a:p>
            <a:r>
              <a:rPr lang="en-US" sz="2000" dirty="0" smtClean="0"/>
              <a:t>Ask children to share episode with friends and family</a:t>
            </a:r>
          </a:p>
          <a:p>
            <a:endParaRPr lang="en-US" sz="2400" dirty="0" smtClean="0"/>
          </a:p>
          <a:p>
            <a:pPr>
              <a:buFontTx/>
              <a:buNone/>
            </a:pPr>
            <a:endParaRPr lang="en-US" sz="2400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28600" y="1219200"/>
            <a:ext cx="8763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endParaRPr lang="en-US" sz="2000" kern="0" dirty="0">
              <a:latin typeface="+mn-lt"/>
              <a:ea typeface="+mn-ea"/>
              <a:cs typeface="+mn-cs"/>
            </a:endParaRPr>
          </a:p>
        </p:txBody>
      </p:sp>
      <p:sp>
        <p:nvSpPr>
          <p:cNvPr id="24582" name="Rectangle 3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2458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5888" y="6013450"/>
            <a:ext cx="214471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6" descr="Unite2lin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962650"/>
            <a:ext cx="11398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Meena Radio Session in KGBV Mall, U.P.</a:t>
            </a:r>
            <a:endParaRPr lang="en-IN" dirty="0" smtClean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822969E-4C25-4DC4-A6D7-6A60EE5A009C}" type="slidenum">
              <a:rPr lang="en-US" smtClean="0">
                <a:ea typeface="ＭＳ Ｐゴシック" pitchFamily="34" charset="-128"/>
              </a:rPr>
              <a:pPr/>
              <a:t>19</a:t>
            </a:fld>
            <a:endParaRPr lang="en-US" smtClean="0">
              <a:ea typeface="ＭＳ Ｐゴシック" pitchFamily="34" charset="-128"/>
            </a:endParaRPr>
          </a:p>
        </p:txBody>
      </p:sp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98588"/>
            <a:ext cx="8077200" cy="534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9067800" cy="4648200"/>
          </a:xfrm>
        </p:spPr>
        <p:txBody>
          <a:bodyPr/>
          <a:lstStyle/>
          <a:p>
            <a:pPr marL="450850" indent="-450850">
              <a:buFont typeface="Arial" pitchFamily="34" charset="0"/>
              <a:buChar char="•"/>
              <a:defRPr/>
            </a:pPr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Introducing Meena</a:t>
            </a:r>
            <a:endParaRPr lang="en-US" sz="1800" b="1" dirty="0" smtClean="0">
              <a:latin typeface="Calibri" pitchFamily="34" charset="0"/>
              <a:cs typeface="Calibri" pitchFamily="34" charset="0"/>
            </a:endParaRPr>
          </a:p>
          <a:p>
            <a:pPr marL="450850" indent="-450850">
              <a:buFont typeface="Arial" pitchFamily="34" charset="0"/>
              <a:buChar char="•"/>
              <a:defRPr/>
            </a:pPr>
            <a:r>
              <a:rPr lang="en-US" sz="2200" b="1" i="1" dirty="0" smtClean="0">
                <a:latin typeface="Calibri" pitchFamily="34" charset="0"/>
                <a:cs typeface="Calibri" pitchFamily="34" charset="0"/>
              </a:rPr>
              <a:t>Meena Ki Duniya </a:t>
            </a:r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Radio Program - </a:t>
            </a:r>
            <a:r>
              <a:rPr lang="en-US" sz="2200" b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Concept, objectives, project </a:t>
            </a:r>
            <a:r>
              <a:rPr lang="en-US" sz="2200" b="1" dirty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partners</a:t>
            </a:r>
            <a:endParaRPr lang="en-US" sz="2200" b="1" dirty="0" smtClean="0">
              <a:solidFill>
                <a:srgbClr val="00B0F0"/>
              </a:solidFill>
              <a:latin typeface="Calibri" pitchFamily="34" charset="0"/>
              <a:cs typeface="Calibri" pitchFamily="34" charset="0"/>
            </a:endParaRPr>
          </a:p>
          <a:p>
            <a:pPr marL="450850" indent="-450850">
              <a:buFont typeface="Arial" pitchFamily="34" charset="0"/>
              <a:buChar char="•"/>
              <a:defRPr/>
            </a:pPr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Baseline – </a:t>
            </a:r>
            <a:r>
              <a:rPr lang="en-US" sz="2200" b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Completed (in Bhopal, </a:t>
            </a:r>
            <a:r>
              <a:rPr lang="en-US" sz="2200" b="1" dirty="0" err="1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Guna</a:t>
            </a:r>
            <a:r>
              <a:rPr lang="en-US" sz="2200" b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sz="2200" b="1" dirty="0" err="1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Alirajpur</a:t>
            </a:r>
            <a:r>
              <a:rPr lang="en-US" sz="2200" b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sz="2200" b="1" dirty="0" err="1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Jhabua</a:t>
            </a:r>
            <a:r>
              <a:rPr lang="en-US" sz="2200" b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 &amp; </a:t>
            </a:r>
            <a:r>
              <a:rPr lang="en-US" sz="2200" b="1" dirty="0" err="1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Burhanpur</a:t>
            </a:r>
            <a:r>
              <a:rPr lang="en-US" sz="2200" b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marL="450850" indent="-450850">
              <a:buFont typeface="Arial" pitchFamily="34" charset="0"/>
              <a:buChar char="•"/>
              <a:defRPr/>
            </a:pPr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Procurement of radios - </a:t>
            </a:r>
            <a:r>
              <a:rPr lang="en-US" sz="2200" b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During September</a:t>
            </a:r>
          </a:p>
          <a:p>
            <a:pPr marL="450850" indent="-450850">
              <a:buFont typeface="Arial" pitchFamily="34" charset="0"/>
              <a:buChar char="•"/>
              <a:defRPr/>
            </a:pPr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Date of Launch - </a:t>
            </a:r>
            <a:r>
              <a:rPr lang="en-US" sz="2200" b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02 October 2012</a:t>
            </a:r>
          </a:p>
          <a:p>
            <a:pPr marL="450850" indent="-450850">
              <a:buFont typeface="Arial" pitchFamily="34" charset="0"/>
              <a:buChar char="•"/>
              <a:defRPr/>
            </a:pPr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Training tools &amp; IEC Material - </a:t>
            </a:r>
            <a:r>
              <a:rPr lang="en-US" sz="2200" b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Training Module,  Teachers’ Guidebook,     Ready Reckoner, Content </a:t>
            </a:r>
            <a:r>
              <a:rPr lang="en-US" sz="2200" b="1" dirty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map </a:t>
            </a:r>
            <a:r>
              <a:rPr lang="en-US" sz="2200" b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en-US" sz="2200" b="1" dirty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broadcast </a:t>
            </a:r>
            <a:r>
              <a:rPr lang="en-US" sz="2200" b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schedule,  Poster, Film</a:t>
            </a:r>
          </a:p>
          <a:p>
            <a:pPr>
              <a:defRPr/>
            </a:pPr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 Monitoring &amp; Evaluation</a:t>
            </a:r>
          </a:p>
          <a:p>
            <a:pPr>
              <a:defRPr/>
            </a:pPr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U.P. experience – </a:t>
            </a:r>
            <a:r>
              <a:rPr lang="en-US" sz="2200" b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Coverage, Endline Survey, Meena </a:t>
            </a:r>
            <a:r>
              <a:rPr lang="en-US" sz="2200" b="1" dirty="0" err="1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Ratna</a:t>
            </a:r>
            <a:r>
              <a:rPr lang="en-US" sz="2200" b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 Award</a:t>
            </a:r>
          </a:p>
          <a:p>
            <a:pPr marL="0" indent="0">
              <a:buFontTx/>
              <a:buNone/>
              <a:defRPr/>
            </a:pPr>
            <a:endParaRPr lang="en-US" b="1" dirty="0" smtClean="0">
              <a:latin typeface="Calibri" pitchFamily="34" charset="0"/>
              <a:cs typeface="Calibri" pitchFamily="34" charset="0"/>
            </a:endParaRPr>
          </a:p>
          <a:p>
            <a:pPr marL="450850" indent="-450850">
              <a:buFont typeface="Arial" pitchFamily="34" charset="0"/>
              <a:buChar char="•"/>
              <a:defRPr/>
            </a:pPr>
            <a:endParaRPr lang="en-US" b="1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2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A2CEAD-4D4A-40C7-A9AF-DB08151EFAB6}" type="slidenum">
              <a:rPr lang="en-US" smtClean="0">
                <a:ea typeface="ＭＳ Ｐゴシック" pitchFamily="34" charset="-128"/>
              </a:rPr>
              <a:pPr/>
              <a:t>2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5124" name="TextBox 1"/>
          <p:cNvSpPr txBox="1">
            <a:spLocks noChangeArrowheads="1"/>
          </p:cNvSpPr>
          <p:nvPr/>
        </p:nvSpPr>
        <p:spPr bwMode="auto">
          <a:xfrm>
            <a:off x="304800" y="533400"/>
            <a:ext cx="5181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Presentation Flow:</a:t>
            </a:r>
          </a:p>
          <a:p>
            <a:pPr eaLnBrk="0" hangingPunct="0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Facilitation (in U.P.)</a:t>
            </a:r>
            <a:endParaRPr lang="en-IN" dirty="0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52285F8-6254-4064-BDD2-DD5E1FEFECBC}" type="slidenum">
              <a:rPr lang="en-US" smtClean="0">
                <a:ea typeface="ＭＳ Ｐゴシック" pitchFamily="34" charset="-128"/>
              </a:rPr>
              <a:pPr/>
              <a:t>20</a:t>
            </a:fld>
            <a:endParaRPr lang="en-US" smtClean="0">
              <a:ea typeface="ＭＳ Ｐゴシック" pitchFamily="34" charset="-128"/>
            </a:endParaRPr>
          </a:p>
        </p:txBody>
      </p:sp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95400"/>
            <a:ext cx="7986713" cy="529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A864E9D-468E-489E-B76F-97DC072F466E}" type="slidenum">
              <a:rPr lang="en-US" smtClean="0">
                <a:ea typeface="ＭＳ Ｐゴシック" pitchFamily="34" charset="-128"/>
              </a:rPr>
              <a:pPr/>
              <a:t>21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Meena Radio – Monitoring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52400" y="1371600"/>
            <a:ext cx="85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endParaRPr lang="en-US" kern="0" dirty="0">
              <a:latin typeface="+mn-lt"/>
              <a:ea typeface="+mn-ea"/>
              <a:cs typeface="+mn-cs"/>
            </a:endParaRPr>
          </a:p>
        </p:txBody>
      </p:sp>
      <p:sp>
        <p:nvSpPr>
          <p:cNvPr id="31749" name="Rectangle 3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3175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5888" y="6013450"/>
            <a:ext cx="214471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6" descr="Unite2lin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962650"/>
            <a:ext cx="11398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latin typeface="+mj-lt"/>
              </a:rPr>
              <a:t>A State monitoring team is constituted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latin typeface="+mj-lt"/>
              </a:rPr>
              <a:t>Monthly Monitoring report to be compiled by SSA</a:t>
            </a:r>
          </a:p>
          <a:p>
            <a:pPr>
              <a:defRPr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Areas of Monitoring: </a:t>
            </a:r>
          </a:p>
          <a:p>
            <a:pPr>
              <a:buFontTx/>
              <a:buNone/>
              <a:defRPr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    1. Training</a:t>
            </a:r>
          </a:p>
          <a:p>
            <a:pPr>
              <a:buFontTx/>
              <a:buNone/>
              <a:defRPr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     2. Implementation</a:t>
            </a:r>
          </a:p>
          <a:p>
            <a:pPr>
              <a:buFontTx/>
              <a:buNone/>
              <a:defRPr/>
            </a:pPr>
            <a:endParaRPr 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Monitoring of block level training</a:t>
            </a:r>
            <a:endParaRPr lang="en-IN" sz="36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en-US" sz="2400" dirty="0" smtClean="0">
                <a:latin typeface="+mj-lt"/>
              </a:rPr>
              <a:t>Focus </a:t>
            </a:r>
            <a:r>
              <a:rPr lang="en-US" sz="2400" dirty="0">
                <a:latin typeface="+mj-lt"/>
              </a:rPr>
              <a:t>on </a:t>
            </a:r>
            <a:r>
              <a:rPr lang="en-US" sz="2400" dirty="0" smtClean="0">
                <a:latin typeface="+mj-lt"/>
              </a:rPr>
              <a:t>observations related to:</a:t>
            </a:r>
          </a:p>
          <a:p>
            <a:pPr>
              <a:buFontTx/>
              <a:buNone/>
              <a:defRPr/>
            </a:pPr>
            <a:endParaRPr lang="en-US" sz="2400" dirty="0">
              <a:latin typeface="+mj-lt"/>
            </a:endParaRPr>
          </a:p>
          <a:p>
            <a:pPr>
              <a:defRPr/>
            </a:pPr>
            <a:r>
              <a:rPr lang="en-US" sz="2400" dirty="0">
                <a:latin typeface="+mj-lt"/>
              </a:rPr>
              <a:t>Training Content</a:t>
            </a:r>
          </a:p>
          <a:p>
            <a:pPr>
              <a:defRPr/>
            </a:pPr>
            <a:r>
              <a:rPr lang="en-US" sz="2400" dirty="0">
                <a:latin typeface="+mj-lt"/>
              </a:rPr>
              <a:t>Methodology</a:t>
            </a:r>
          </a:p>
          <a:p>
            <a:pPr>
              <a:defRPr/>
            </a:pPr>
            <a:r>
              <a:rPr lang="en-US" sz="2400" dirty="0">
                <a:latin typeface="+mj-lt"/>
              </a:rPr>
              <a:t>Logistics</a:t>
            </a:r>
          </a:p>
          <a:p>
            <a:pPr>
              <a:defRPr/>
            </a:pPr>
            <a:r>
              <a:rPr lang="en-US" sz="2400" dirty="0">
                <a:latin typeface="+mj-lt"/>
              </a:rPr>
              <a:t>Personal </a:t>
            </a:r>
            <a:r>
              <a:rPr lang="en-US" sz="2400" dirty="0" smtClean="0">
                <a:latin typeface="+mj-lt"/>
              </a:rPr>
              <a:t>attributes </a:t>
            </a:r>
            <a:r>
              <a:rPr lang="en-US" sz="2400" dirty="0">
                <a:latin typeface="+mj-lt"/>
              </a:rPr>
              <a:t>of the trainer</a:t>
            </a:r>
          </a:p>
          <a:p>
            <a:pPr>
              <a:defRPr/>
            </a:pPr>
            <a:r>
              <a:rPr lang="en-US" sz="2400" dirty="0">
                <a:latin typeface="+mj-lt"/>
              </a:rPr>
              <a:t>Whether the training achieved the expected output</a:t>
            </a:r>
          </a:p>
          <a:p>
            <a:pPr>
              <a:defRPr/>
            </a:pPr>
            <a:r>
              <a:rPr lang="en-US" sz="2400" dirty="0">
                <a:latin typeface="+mj-lt"/>
              </a:rPr>
              <a:t>Whether </a:t>
            </a:r>
            <a:r>
              <a:rPr lang="en-US" sz="2400" dirty="0" err="1">
                <a:latin typeface="+mj-lt"/>
              </a:rPr>
              <a:t>Meena</a:t>
            </a:r>
            <a:r>
              <a:rPr lang="en-US" sz="2400" dirty="0">
                <a:latin typeface="+mj-lt"/>
              </a:rPr>
              <a:t> Radio </a:t>
            </a:r>
            <a:r>
              <a:rPr lang="en-US" sz="2400" dirty="0" smtClean="0">
                <a:latin typeface="+mj-lt"/>
              </a:rPr>
              <a:t>CDs </a:t>
            </a:r>
            <a:r>
              <a:rPr lang="en-US" sz="2400" dirty="0">
                <a:latin typeface="+mj-lt"/>
              </a:rPr>
              <a:t>were used</a:t>
            </a:r>
          </a:p>
          <a:p>
            <a:pPr>
              <a:defRPr/>
            </a:pPr>
            <a:endParaRPr lang="en-IN" dirty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10341F-A1E6-4366-BE0F-B9D9994F6B61}" type="slidenum">
              <a:rPr lang="en-US" smtClean="0">
                <a:ea typeface="ＭＳ Ｐゴシック" pitchFamily="34" charset="-128"/>
              </a:rPr>
              <a:pPr/>
              <a:t>22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U.P. Experience – A Snapshot</a:t>
            </a:r>
            <a:endParaRPr lang="en-IN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C3C011-4F89-42AB-9B4A-6033A31D7AEE}" type="slidenum">
              <a:rPr lang="en-US" smtClean="0">
                <a:ea typeface="ＭＳ Ｐゴシック" pitchFamily="34" charset="-128"/>
              </a:rPr>
              <a:pPr/>
              <a:t>23</a:t>
            </a:fld>
            <a:endParaRPr lang="en-US" smtClean="0">
              <a:ea typeface="ＭＳ Ｐゴシック" pitchFamily="34" charset="-128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38200" y="1600200"/>
          <a:ext cx="7467598" cy="4572000"/>
        </p:xfrm>
        <a:graphic>
          <a:graphicData uri="http://schemas.openxmlformats.org/drawingml/2006/table">
            <a:tbl>
              <a:tblPr/>
              <a:tblGrid>
                <a:gridCol w="1797654"/>
                <a:gridCol w="1417486"/>
                <a:gridCol w="1417486"/>
                <a:gridCol w="1417486"/>
                <a:gridCol w="1417486"/>
              </a:tblGrid>
              <a:tr h="1054769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PROGRAMME</a:t>
                      </a:r>
                      <a:r>
                        <a:rPr lang="en-US" sz="28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OUTREACH IN U.P.</a:t>
                      </a:r>
                      <a:endParaRPr lang="en-US" sz="28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0798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Phase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Districts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Blocks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Schools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Children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388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Phase1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570000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325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Phase 2 Expansion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60064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72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6277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630064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Meena Endline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en-US" sz="2000" b="1" dirty="0" smtClean="0"/>
              <a:t>Listening to Meena since when -</a:t>
            </a:r>
          </a:p>
          <a:p>
            <a:pPr>
              <a:lnSpc>
                <a:spcPct val="120000"/>
              </a:lnSpc>
              <a:defRPr/>
            </a:pPr>
            <a:r>
              <a:rPr lang="en-US" sz="2000" b="1" dirty="0" smtClean="0"/>
              <a:t>Since  </a:t>
            </a:r>
            <a:r>
              <a:rPr lang="en-US" sz="2000" b="1" dirty="0" smtClean="0">
                <a:solidFill>
                  <a:srgbClr val="008000"/>
                </a:solidFill>
              </a:rPr>
              <a:t>last 2 years </a:t>
            </a:r>
            <a:r>
              <a:rPr lang="en-US" sz="2000" b="1" dirty="0" smtClean="0"/>
              <a:t>– 50.5 %</a:t>
            </a:r>
            <a:endParaRPr lang="en-US" sz="2000" b="1" dirty="0" smtClean="0">
              <a:solidFill>
                <a:srgbClr val="008000"/>
              </a:solidFill>
            </a:endParaRPr>
          </a:p>
          <a:p>
            <a:pPr>
              <a:lnSpc>
                <a:spcPct val="120000"/>
              </a:lnSpc>
              <a:defRPr/>
            </a:pPr>
            <a:r>
              <a:rPr lang="en-US" sz="2000" b="1" dirty="0" smtClean="0"/>
              <a:t>Since  </a:t>
            </a:r>
            <a:r>
              <a:rPr lang="en-US" sz="2000" b="1" dirty="0" smtClean="0">
                <a:solidFill>
                  <a:srgbClr val="008000"/>
                </a:solidFill>
              </a:rPr>
              <a:t>last 1 year </a:t>
            </a:r>
            <a:r>
              <a:rPr lang="en-US" sz="2000" b="1" dirty="0" smtClean="0"/>
              <a:t>– 39.7%</a:t>
            </a:r>
          </a:p>
          <a:p>
            <a:pPr>
              <a:lnSpc>
                <a:spcPct val="120000"/>
              </a:lnSpc>
              <a:defRPr/>
            </a:pPr>
            <a:r>
              <a:rPr lang="en-US" sz="2000" b="1" dirty="0" smtClean="0"/>
              <a:t>Since few episodes – 9.1%</a:t>
            </a:r>
          </a:p>
          <a:p>
            <a:pPr marL="0" indent="0">
              <a:lnSpc>
                <a:spcPct val="120000"/>
              </a:lnSpc>
              <a:buNone/>
              <a:defRPr/>
            </a:pPr>
            <a:endParaRPr lang="en-US" sz="2000" b="1" dirty="0" smtClean="0"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US" sz="2000" b="1" dirty="0" smtClean="0"/>
              <a:t>Mean number of episodes listen to per week – 4.68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E77AB0-CD62-4686-90DE-211D197763D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listening --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en-US" sz="2400" b="1" i="1" dirty="0" smtClean="0">
                <a:solidFill>
                  <a:schemeClr val="accent2"/>
                </a:solidFill>
              </a:rPr>
              <a:t>Reasons </a:t>
            </a:r>
            <a:r>
              <a:rPr lang="en-US" sz="2400" b="1" dirty="0" smtClean="0"/>
              <a:t>for not listening regularly:</a:t>
            </a:r>
            <a:endParaRPr lang="en-US" sz="2000" b="1" dirty="0" smtClean="0"/>
          </a:p>
          <a:p>
            <a:pPr lvl="1">
              <a:lnSpc>
                <a:spcPct val="120000"/>
              </a:lnSpc>
              <a:defRPr/>
            </a:pPr>
            <a:r>
              <a:rPr lang="en-US" b="1" dirty="0" smtClean="0"/>
              <a:t>Do not attend school regularly - 65.7%</a:t>
            </a:r>
          </a:p>
          <a:p>
            <a:pPr lvl="1">
              <a:lnSpc>
                <a:spcPct val="120000"/>
              </a:lnSpc>
              <a:defRPr/>
            </a:pPr>
            <a:r>
              <a:rPr lang="en-US" b="1" dirty="0" smtClean="0"/>
              <a:t>School does not arrange for listening - 33.6%</a:t>
            </a:r>
          </a:p>
          <a:p>
            <a:pPr lvl="1">
              <a:lnSpc>
                <a:spcPct val="120000"/>
              </a:lnSpc>
              <a:defRPr/>
            </a:pPr>
            <a:r>
              <a:rPr lang="en-US" b="1" dirty="0" smtClean="0"/>
              <a:t>Teachers absent - 2.3%</a:t>
            </a:r>
          </a:p>
          <a:p>
            <a:pPr lvl="1">
              <a:lnSpc>
                <a:spcPct val="120000"/>
              </a:lnSpc>
              <a:defRPr/>
            </a:pPr>
            <a:r>
              <a:rPr lang="en-US" b="1" dirty="0" smtClean="0"/>
              <a:t>Lack of functional radio – 2.3%</a:t>
            </a:r>
          </a:p>
          <a:p>
            <a:pPr lvl="1">
              <a:lnSpc>
                <a:spcPct val="120000"/>
              </a:lnSpc>
              <a:buNone/>
              <a:defRPr/>
            </a:pPr>
            <a:endParaRPr lang="en-US" b="1" dirty="0" smtClean="0"/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en-US" sz="2400" b="1" i="1" dirty="0" smtClean="0">
                <a:solidFill>
                  <a:schemeClr val="accent2"/>
                </a:solidFill>
              </a:rPr>
              <a:t>Problems</a:t>
            </a:r>
            <a:r>
              <a:rPr lang="en-US" sz="2400" b="1" dirty="0" smtClean="0"/>
              <a:t> in listening</a:t>
            </a:r>
            <a:endParaRPr lang="en-US" sz="2000" b="1" dirty="0" smtClean="0"/>
          </a:p>
          <a:p>
            <a:pPr lvl="1">
              <a:lnSpc>
                <a:spcPct val="120000"/>
              </a:lnSpc>
              <a:defRPr/>
            </a:pPr>
            <a:r>
              <a:rPr lang="en-US" b="1" dirty="0" smtClean="0"/>
              <a:t>44% reported no disturbance</a:t>
            </a:r>
          </a:p>
          <a:p>
            <a:pPr lvl="1">
              <a:lnSpc>
                <a:spcPct val="120000"/>
              </a:lnSpc>
              <a:defRPr/>
            </a:pPr>
            <a:r>
              <a:rPr lang="en-US" b="1" dirty="0" smtClean="0"/>
              <a:t>24% distraction in classroom</a:t>
            </a:r>
          </a:p>
          <a:p>
            <a:pPr lvl="1">
              <a:lnSpc>
                <a:spcPct val="120000"/>
              </a:lnSpc>
              <a:defRPr/>
            </a:pPr>
            <a:r>
              <a:rPr lang="en-US" b="1" dirty="0" smtClean="0"/>
              <a:t>19% problem of sound clarity</a:t>
            </a:r>
          </a:p>
          <a:p>
            <a:pPr lvl="1">
              <a:lnSpc>
                <a:spcPct val="120000"/>
              </a:lnSpc>
              <a:defRPr/>
            </a:pPr>
            <a:r>
              <a:rPr lang="en-US" b="1" dirty="0" smtClean="0"/>
              <a:t>16% insufficient volume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E77AB0-CD62-4686-90DE-211D197763D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Post-session 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defRPr/>
            </a:pPr>
            <a:r>
              <a:rPr lang="en-US" b="1" dirty="0" smtClean="0"/>
              <a:t>80.5% - post-session discussion ‘always’</a:t>
            </a:r>
          </a:p>
          <a:p>
            <a:pPr>
              <a:lnSpc>
                <a:spcPct val="120000"/>
              </a:lnSpc>
              <a:defRPr/>
            </a:pPr>
            <a:r>
              <a:rPr lang="en-US" b="1" dirty="0" smtClean="0"/>
              <a:t>Average time of discussion – 12.6 minutes</a:t>
            </a:r>
          </a:p>
          <a:p>
            <a:pPr>
              <a:lnSpc>
                <a:spcPct val="120000"/>
              </a:lnSpc>
              <a:defRPr/>
            </a:pPr>
            <a:endParaRPr lang="en-US" b="1" dirty="0" smtClean="0"/>
          </a:p>
          <a:p>
            <a:pPr>
              <a:lnSpc>
                <a:spcPct val="120000"/>
              </a:lnSpc>
              <a:defRPr/>
            </a:pPr>
            <a:endParaRPr lang="en-US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E77AB0-CD62-4686-90DE-211D197763D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graphicFrame>
        <p:nvGraphicFramePr>
          <p:cNvPr id="5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9765191"/>
              </p:ext>
            </p:extLst>
          </p:nvPr>
        </p:nvGraphicFramePr>
        <p:xfrm>
          <a:off x="430213" y="2413000"/>
          <a:ext cx="8093075" cy="4090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Involvement with the characters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defRPr/>
            </a:pPr>
            <a:r>
              <a:rPr lang="en-US" sz="2000" b="1" dirty="0" smtClean="0"/>
              <a:t>65 different characters recalled</a:t>
            </a:r>
          </a:p>
          <a:p>
            <a:pPr>
              <a:lnSpc>
                <a:spcPct val="120000"/>
              </a:lnSpc>
              <a:defRPr/>
            </a:pPr>
            <a:endParaRPr lang="en-US" sz="2000" b="1" dirty="0" smtClean="0"/>
          </a:p>
          <a:p>
            <a:pPr>
              <a:lnSpc>
                <a:spcPct val="120000"/>
              </a:lnSpc>
              <a:defRPr/>
            </a:pPr>
            <a:r>
              <a:rPr lang="en-US" sz="2000" b="1" dirty="0" smtClean="0"/>
              <a:t>On an average 10.4 characters recalled by each respondent</a:t>
            </a:r>
          </a:p>
          <a:p>
            <a:pPr>
              <a:lnSpc>
                <a:spcPct val="150000"/>
              </a:lnSpc>
              <a:defRPr/>
            </a:pPr>
            <a:endParaRPr lang="en-US" sz="2000" b="1" dirty="0" smtClean="0"/>
          </a:p>
          <a:p>
            <a:pPr>
              <a:lnSpc>
                <a:spcPct val="150000"/>
              </a:lnSpc>
              <a:defRPr/>
            </a:pPr>
            <a:r>
              <a:rPr lang="en-US" sz="2000" b="1" dirty="0" smtClean="0"/>
              <a:t>Meena, Raju, Mithu, </a:t>
            </a:r>
            <a:r>
              <a:rPr lang="en-US" sz="2000" b="1" dirty="0" err="1" smtClean="0"/>
              <a:t>Deepu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Rano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Sumi</a:t>
            </a:r>
            <a:r>
              <a:rPr lang="en-US" sz="2000" b="1" dirty="0" smtClean="0"/>
              <a:t>, Meena’s mother, </a:t>
            </a:r>
            <a:r>
              <a:rPr lang="en-US" sz="2000" b="1" dirty="0" err="1" smtClean="0"/>
              <a:t>Lala</a:t>
            </a:r>
            <a:r>
              <a:rPr lang="en-US" sz="2000" b="1" dirty="0" smtClean="0"/>
              <a:t>, Krishna, Meena’s father, Nurse </a:t>
            </a:r>
            <a:r>
              <a:rPr lang="en-US" sz="2000" b="1" dirty="0" err="1" smtClean="0"/>
              <a:t>behenji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Monu</a:t>
            </a:r>
            <a:r>
              <a:rPr lang="en-US" sz="2000" b="1" dirty="0" smtClean="0"/>
              <a:t> etc.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E77AB0-CD62-4686-90DE-211D197763D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Message recall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E77AB0-CD62-4686-90DE-211D197763D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graphicFrame>
        <p:nvGraphicFramePr>
          <p:cNvPr id="5" name="Object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04225798"/>
              </p:ext>
            </p:extLst>
          </p:nvPr>
        </p:nvGraphicFramePr>
        <p:xfrm>
          <a:off x="990600" y="1295400"/>
          <a:ext cx="6858000" cy="36307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2538"/>
          <p:cNvSpPr>
            <a:spLocks noChangeArrowheads="1"/>
          </p:cNvSpPr>
          <p:nvPr/>
        </p:nvSpPr>
        <p:spPr bwMode="auto">
          <a:xfrm>
            <a:off x="914400" y="5105400"/>
            <a:ext cx="73001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buFontTx/>
              <a:buChar char="•"/>
            </a:pPr>
            <a:r>
              <a:rPr lang="en-US" sz="1600" b="1" dirty="0" smtClean="0">
                <a:latin typeface="+mj-lt"/>
              </a:rPr>
              <a:t>100% recalled at least one message, spontaneously</a:t>
            </a:r>
          </a:p>
          <a:p>
            <a:pPr marL="342900" indent="-342900" eaLnBrk="0" hangingPunct="0">
              <a:buFontTx/>
              <a:buChar char="•"/>
            </a:pPr>
            <a:endParaRPr lang="en-US" sz="1600" b="1" dirty="0">
              <a:latin typeface="+mj-lt"/>
            </a:endParaRPr>
          </a:p>
          <a:p>
            <a:pPr marL="342900" indent="-342900" eaLnBrk="0" hangingPunct="0">
              <a:buFontTx/>
              <a:buChar char="•"/>
            </a:pPr>
            <a:r>
              <a:rPr lang="en-US" sz="1600" b="1" dirty="0">
                <a:latin typeface="+mj-lt"/>
              </a:rPr>
              <a:t>On an average </a:t>
            </a:r>
            <a:r>
              <a:rPr lang="en-US" sz="1600" b="1" dirty="0" smtClean="0">
                <a:solidFill>
                  <a:srgbClr val="CC0000"/>
                </a:solidFill>
                <a:latin typeface="+mj-lt"/>
              </a:rPr>
              <a:t>7.2 </a:t>
            </a:r>
            <a:r>
              <a:rPr lang="en-US" sz="1600" b="1" dirty="0">
                <a:latin typeface="+mj-lt"/>
              </a:rPr>
              <a:t>messages </a:t>
            </a:r>
            <a:r>
              <a:rPr lang="en-US" sz="1600" b="1" dirty="0" smtClean="0">
                <a:latin typeface="+mj-lt"/>
              </a:rPr>
              <a:t>recalled</a:t>
            </a:r>
            <a:endParaRPr lang="en-US" sz="1600" b="1" dirty="0">
              <a:latin typeface="+mj-lt"/>
            </a:endParaRPr>
          </a:p>
          <a:p>
            <a:pPr marL="342900" indent="-342900" eaLnBrk="0" hangingPunct="0">
              <a:buFontTx/>
              <a:buChar char="•"/>
            </a:pPr>
            <a:endParaRPr lang="en-US" sz="1600" b="1" dirty="0">
              <a:latin typeface="+mj-lt"/>
            </a:endParaRPr>
          </a:p>
          <a:p>
            <a:pPr marL="342900" indent="-342900" eaLnBrk="0" hangingPunct="0">
              <a:buFontTx/>
              <a:buChar char="•"/>
            </a:pPr>
            <a:r>
              <a:rPr lang="en-US" sz="1600" b="1" dirty="0" smtClean="0">
                <a:solidFill>
                  <a:srgbClr val="3333CC"/>
                </a:solidFill>
                <a:latin typeface="+mj-lt"/>
              </a:rPr>
              <a:t>127 different </a:t>
            </a:r>
            <a:r>
              <a:rPr lang="en-US" sz="1600" b="1" dirty="0">
                <a:latin typeface="+mj-lt"/>
              </a:rPr>
              <a:t>variety of messages </a:t>
            </a:r>
            <a:r>
              <a:rPr lang="en-US" sz="1600" b="1" dirty="0" smtClean="0">
                <a:latin typeface="+mj-lt"/>
              </a:rPr>
              <a:t>recalled</a:t>
            </a:r>
            <a:endParaRPr lang="en-US" sz="1600" b="1" dirty="0">
              <a:latin typeface="+mj-l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New learning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E77AB0-CD62-4686-90DE-211D197763D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70398645"/>
              </p:ext>
            </p:extLst>
          </p:nvPr>
        </p:nvGraphicFramePr>
        <p:xfrm>
          <a:off x="1066800" y="1295400"/>
          <a:ext cx="70866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1553"/>
          <p:cNvSpPr txBox="1">
            <a:spLocks noChangeArrowheads="1"/>
          </p:cNvSpPr>
          <p:nvPr/>
        </p:nvSpPr>
        <p:spPr bwMode="auto">
          <a:xfrm>
            <a:off x="685800" y="5486400"/>
            <a:ext cx="8153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96% reported new information gain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71 variety of information gain reported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Meena? </a:t>
            </a:r>
            <a:endParaRPr lang="en-IN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76200" y="1676400"/>
            <a:ext cx="8153400" cy="4114800"/>
          </a:xfrm>
        </p:spPr>
        <p:txBody>
          <a:bodyPr/>
          <a:lstStyle/>
          <a:p>
            <a:r>
              <a:rPr lang="en-US" sz="2000" dirty="0" smtClean="0"/>
              <a:t>Meena is a loveable, spirited 9-year-old </a:t>
            </a:r>
          </a:p>
          <a:p>
            <a:endParaRPr lang="en-US" sz="2000" dirty="0" smtClean="0"/>
          </a:p>
          <a:p>
            <a:r>
              <a:rPr lang="en-US" sz="2000" dirty="0" smtClean="0"/>
              <a:t>Character created by UNICEF</a:t>
            </a:r>
          </a:p>
          <a:p>
            <a:endParaRPr lang="en-US" sz="2000" dirty="0" smtClean="0"/>
          </a:p>
          <a:p>
            <a:r>
              <a:rPr lang="en-US" sz="2000" dirty="0" smtClean="0"/>
              <a:t>Meena’s world includes Raju, her brother and Mithu (pet parrot) among other interesting characters</a:t>
            </a:r>
          </a:p>
          <a:p>
            <a:endParaRPr lang="en-US" sz="2000" dirty="0" smtClean="0"/>
          </a:p>
          <a:p>
            <a:r>
              <a:rPr lang="en-US" sz="2000" i="1" dirty="0" smtClean="0"/>
              <a:t>Meena Ki Duniya </a:t>
            </a:r>
            <a:r>
              <a:rPr lang="en-US" sz="2000" dirty="0" smtClean="0"/>
              <a:t>reflects children’s lives</a:t>
            </a:r>
          </a:p>
          <a:p>
            <a:endParaRPr lang="en-US" sz="2000" dirty="0" smtClean="0"/>
          </a:p>
          <a:p>
            <a:r>
              <a:rPr lang="en-US" sz="2000" dirty="0" smtClean="0"/>
              <a:t>Meena programme enables development &amp; empowerment of  children</a:t>
            </a:r>
          </a:p>
          <a:p>
            <a:endParaRPr lang="en-US" sz="2000" dirty="0" smtClean="0"/>
          </a:p>
          <a:p>
            <a:r>
              <a:rPr lang="en-US" sz="2000" dirty="0" smtClean="0"/>
              <a:t> Meena achieving remarkable popularity as she’s seen to successfully tackle key issues affecting all children</a:t>
            </a:r>
          </a:p>
          <a:p>
            <a:endParaRPr lang="en-IN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1B6A3F-3878-41EE-AF54-A78E2A09581A}" type="slidenum">
              <a:rPr lang="en-US" smtClean="0">
                <a:ea typeface="ＭＳ Ｐゴシック" pitchFamily="34" charset="-128"/>
              </a:rPr>
              <a:pPr/>
              <a:t>3</a:t>
            </a:fld>
            <a:endParaRPr lang="en-US" smtClean="0">
              <a:ea typeface="ＭＳ Ｐゴシック" pitchFamily="34" charset="-128"/>
            </a:endParaRPr>
          </a:p>
        </p:txBody>
      </p:sp>
      <p:pic>
        <p:nvPicPr>
          <p:cNvPr id="6149" name="Picture 4" descr="symbol_mee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014788"/>
            <a:ext cx="1447800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Summary  : Reach, Exposure and Engagement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b="1" dirty="0" smtClean="0"/>
              <a:t>Reach</a:t>
            </a:r>
            <a:r>
              <a:rPr lang="en-US" sz="2000" dirty="0" smtClean="0"/>
              <a:t> is good among primary audiences – endline data shows 78-80% students as regular listeners 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b="1" dirty="0" smtClean="0"/>
              <a:t>Exposure</a:t>
            </a:r>
            <a:r>
              <a:rPr lang="en-US" sz="2000" dirty="0" smtClean="0"/>
              <a:t>, once again good - with 50% listening since 2 years and 4-5 episodes a week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b="1" dirty="0" smtClean="0"/>
              <a:t>Engagement </a:t>
            </a:r>
            <a:r>
              <a:rPr lang="en-US" sz="2000" dirty="0" smtClean="0"/>
              <a:t>– children love the stories, recall an average 10.4 characters, 65 different characters ; 71 types of new information recalled 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b="1" dirty="0" smtClean="0"/>
              <a:t>Discussion</a:t>
            </a:r>
            <a:r>
              <a:rPr lang="en-US" sz="2000" dirty="0" smtClean="0"/>
              <a:t> is an integral part of the intervention – 80% report to always having a discussion of average 13 minutes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E77AB0-CD62-4686-90DE-211D197763D4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Summary :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/>
              <a:t>Overall very positive trends </a:t>
            </a:r>
          </a:p>
          <a:p>
            <a:pPr eaLnBrk="1" hangingPunct="1"/>
            <a:r>
              <a:rPr lang="en-US" sz="2000" b="1" dirty="0" smtClean="0"/>
              <a:t>Significant increase in knowledge </a:t>
            </a:r>
            <a:r>
              <a:rPr lang="en-US" sz="2000" dirty="0" smtClean="0"/>
              <a:t>: WASH issues, Health, Protection, Nutrition : clear contribution, even attributable to Meena Radio </a:t>
            </a:r>
          </a:p>
          <a:p>
            <a:pPr eaLnBrk="1" hangingPunct="1"/>
            <a:r>
              <a:rPr lang="en-US" sz="2000" b="1" dirty="0" smtClean="0"/>
              <a:t>Meena Radio </a:t>
            </a:r>
            <a:r>
              <a:rPr lang="en-US" sz="2000" dirty="0" smtClean="0"/>
              <a:t>reported as main source of information on many issues</a:t>
            </a:r>
          </a:p>
          <a:p>
            <a:pPr eaLnBrk="1" hangingPunct="1"/>
            <a:r>
              <a:rPr lang="en-US" sz="2000" dirty="0" smtClean="0"/>
              <a:t>Influenced a </a:t>
            </a:r>
            <a:r>
              <a:rPr lang="en-US" sz="2000" b="1" dirty="0" smtClean="0"/>
              <a:t>change in attitudes </a:t>
            </a:r>
            <a:r>
              <a:rPr lang="en-US" sz="2000" dirty="0" smtClean="0"/>
              <a:t>around the themes specifically covered  e.g., bullying, inclusion, gender roles, hand washing</a:t>
            </a:r>
          </a:p>
          <a:p>
            <a:pPr eaLnBrk="1" hangingPunct="1"/>
            <a:r>
              <a:rPr lang="en-US" sz="2000" dirty="0" smtClean="0"/>
              <a:t>Discussions after the programme has improved </a:t>
            </a:r>
            <a:r>
              <a:rPr lang="en-US" sz="2000" b="1" dirty="0" smtClean="0"/>
              <a:t>articulation among students</a:t>
            </a:r>
            <a:r>
              <a:rPr lang="en-US" sz="2000" dirty="0" smtClean="0"/>
              <a:t>: children better able to explain CFS - ideal teacher, school, classroom  </a:t>
            </a:r>
          </a:p>
          <a:p>
            <a:pPr eaLnBrk="1" hangingPunct="1"/>
            <a:r>
              <a:rPr lang="en-US" sz="2000" b="1" dirty="0" smtClean="0"/>
              <a:t>Life skills: Self Esteem, </a:t>
            </a:r>
            <a:r>
              <a:rPr lang="en-US" sz="2000" dirty="0" smtClean="0"/>
              <a:t>handling</a:t>
            </a:r>
            <a:r>
              <a:rPr lang="en-US" sz="2000" b="1" dirty="0" smtClean="0"/>
              <a:t> Peer Pressure </a:t>
            </a:r>
            <a:r>
              <a:rPr lang="en-US" sz="2000" dirty="0" smtClean="0"/>
              <a:t>improved</a:t>
            </a:r>
            <a:endParaRPr lang="en-US" sz="2000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E77AB0-CD62-4686-90DE-211D197763D4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143000"/>
          </a:xfrm>
        </p:spPr>
        <p:txBody>
          <a:bodyPr/>
          <a:lstStyle/>
          <a:p>
            <a:pPr algn="ctr"/>
            <a:r>
              <a:rPr lang="en-US" dirty="0" smtClean="0"/>
              <a:t>Meena Day Celebrations in 2011 in U.P.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4572000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18 students awarded Meena </a:t>
            </a:r>
            <a:r>
              <a:rPr lang="en-US" sz="2400" dirty="0" err="1" smtClean="0">
                <a:solidFill>
                  <a:srgbClr val="FF0000"/>
                </a:solidFill>
              </a:rPr>
              <a:t>Ratna</a:t>
            </a:r>
            <a:r>
              <a:rPr lang="en-US" sz="2400" dirty="0" smtClean="0">
                <a:solidFill>
                  <a:srgbClr val="FF0000"/>
                </a:solidFill>
              </a:rPr>
              <a:t> Awards </a:t>
            </a:r>
            <a:r>
              <a:rPr lang="en-US" sz="2400" dirty="0" smtClean="0"/>
              <a:t>(a medallion, a certificate, a school bag, two Meena Story books and a stationery kit) by the SPD, SSA. </a:t>
            </a:r>
          </a:p>
          <a:p>
            <a:r>
              <a:rPr lang="en-US" sz="2400" dirty="0" smtClean="0"/>
              <a:t>Advocacy Film on Meena Radio Success Stories, </a:t>
            </a:r>
            <a:r>
              <a:rPr lang="en-US" sz="2400" i="1" dirty="0" smtClean="0">
                <a:solidFill>
                  <a:srgbClr val="FF0000"/>
                </a:solidFill>
              </a:rPr>
              <a:t>Main </a:t>
            </a:r>
            <a:r>
              <a:rPr lang="en-US" sz="2400" i="1" dirty="0" err="1" smtClean="0">
                <a:solidFill>
                  <a:srgbClr val="FF0000"/>
                </a:solidFill>
              </a:rPr>
              <a:t>Bhi</a:t>
            </a:r>
            <a:r>
              <a:rPr lang="en-US" sz="2400" i="1" dirty="0" smtClean="0">
                <a:solidFill>
                  <a:srgbClr val="FF0000"/>
                </a:solidFill>
              </a:rPr>
              <a:t> Meena</a:t>
            </a:r>
            <a:r>
              <a:rPr lang="en-US" sz="2400" i="1" dirty="0" smtClean="0"/>
              <a:t> </a:t>
            </a:r>
            <a:r>
              <a:rPr lang="en-US" sz="2400" dirty="0" smtClean="0"/>
              <a:t>developed by UNICEF was shown to the audience .</a:t>
            </a:r>
          </a:p>
          <a:p>
            <a:r>
              <a:rPr lang="en-US" sz="2400" dirty="0" smtClean="0"/>
              <a:t>A </a:t>
            </a:r>
            <a:r>
              <a:rPr lang="en-US" sz="2400" dirty="0" err="1" smtClean="0">
                <a:solidFill>
                  <a:srgbClr val="FF0000"/>
                </a:solidFill>
              </a:rPr>
              <a:t>Dainik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Jagran</a:t>
            </a:r>
            <a:r>
              <a:rPr lang="en-US" sz="2400" dirty="0" smtClean="0">
                <a:solidFill>
                  <a:srgbClr val="FF0000"/>
                </a:solidFill>
              </a:rPr>
              <a:t> Special</a:t>
            </a:r>
            <a:r>
              <a:rPr lang="en-US" sz="2400" dirty="0" smtClean="0"/>
              <a:t>  containing  articles  written by children from the 9 districts on Meena was published and circulated.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Two </a:t>
            </a:r>
            <a:r>
              <a:rPr lang="en-IN" sz="2400" dirty="0" smtClean="0">
                <a:solidFill>
                  <a:srgbClr val="FF0000"/>
                </a:solidFill>
              </a:rPr>
              <a:t>Meena Story Books </a:t>
            </a:r>
            <a:r>
              <a:rPr lang="en-IN" sz="2400" dirty="0" smtClean="0"/>
              <a:t>containing the 10 most appreciated stories adapted from Meena Radio episodes were released.</a:t>
            </a:r>
            <a:endParaRPr lang="en-US" sz="2400" dirty="0" smtClean="0"/>
          </a:p>
          <a:p>
            <a:r>
              <a:rPr lang="en-US" sz="2400" dirty="0" smtClean="0"/>
              <a:t>An Interactive Meena Radio Talk Show </a:t>
            </a:r>
            <a:r>
              <a:rPr lang="en-US" sz="2400" i="1" dirty="0" smtClean="0">
                <a:solidFill>
                  <a:srgbClr val="FF0000"/>
                </a:solidFill>
              </a:rPr>
              <a:t>“</a:t>
            </a:r>
            <a:r>
              <a:rPr lang="en-US" sz="2400" i="1" dirty="0" err="1" smtClean="0">
                <a:solidFill>
                  <a:srgbClr val="FF0000"/>
                </a:solidFill>
              </a:rPr>
              <a:t>Aao</a:t>
            </a:r>
            <a:r>
              <a:rPr lang="en-US" sz="2400" i="1" dirty="0" smtClean="0">
                <a:solidFill>
                  <a:srgbClr val="FF0000"/>
                </a:solidFill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</a:rPr>
              <a:t>Karein</a:t>
            </a:r>
            <a:r>
              <a:rPr lang="en-US" sz="2400" i="1" dirty="0" smtClean="0">
                <a:solidFill>
                  <a:srgbClr val="FF0000"/>
                </a:solidFill>
              </a:rPr>
              <a:t> Meena Se </a:t>
            </a:r>
            <a:r>
              <a:rPr lang="en-US" sz="2400" i="1" dirty="0" err="1" smtClean="0">
                <a:solidFill>
                  <a:srgbClr val="FF0000"/>
                </a:solidFill>
              </a:rPr>
              <a:t>Batein</a:t>
            </a:r>
            <a:r>
              <a:rPr lang="en-US" sz="2400" i="1" dirty="0" smtClean="0">
                <a:solidFill>
                  <a:srgbClr val="FF0000"/>
                </a:solidFill>
              </a:rPr>
              <a:t>”</a:t>
            </a:r>
            <a:r>
              <a:rPr lang="en-US" sz="2400" dirty="0" smtClean="0"/>
              <a:t> broadcast by the AIR Station, Lucknow.</a:t>
            </a:r>
          </a:p>
        </p:txBody>
      </p:sp>
      <p:sp>
        <p:nvSpPr>
          <p:cNvPr id="378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7A5FAE-D7B6-4012-B2F0-88EE825D1A9C}" type="slidenum">
              <a:rPr lang="en-US" smtClean="0">
                <a:ea typeface="ＭＳ Ｐゴシック" pitchFamily="34" charset="-128"/>
              </a:rPr>
              <a:pPr/>
              <a:t>32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143000"/>
          </a:xfrm>
        </p:spPr>
        <p:txBody>
          <a:bodyPr/>
          <a:lstStyle/>
          <a:p>
            <a:pPr algn="ctr"/>
            <a:r>
              <a:rPr lang="en-US" smtClean="0"/>
              <a:t>Meena Day Celebrations</a:t>
            </a:r>
          </a:p>
        </p:txBody>
      </p:sp>
      <p:sp>
        <p:nvSpPr>
          <p:cNvPr id="3891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D992DD3-2C95-4364-B19B-CC706BDE58BA}" type="datetime1">
              <a:rPr lang="en-US" smtClean="0">
                <a:ea typeface="ＭＳ Ｐゴシック" pitchFamily="34" charset="-128"/>
              </a:rPr>
              <a:pPr/>
              <a:t>9/3/2012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3891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A30239A-118A-4AFE-91D0-530B5082A732}" type="slidenum">
              <a:rPr lang="en-US" smtClean="0">
                <a:ea typeface="ＭＳ Ｐゴシック" pitchFamily="34" charset="-128"/>
              </a:rPr>
              <a:pPr/>
              <a:t>33</a:t>
            </a:fld>
            <a:endParaRPr lang="en-US" smtClean="0">
              <a:ea typeface="ＭＳ Ｐゴシック" pitchFamily="34" charset="-128"/>
            </a:endParaRPr>
          </a:p>
        </p:txBody>
      </p:sp>
      <p:pic>
        <p:nvPicPr>
          <p:cNvPr id="38917" name="Picture 5" descr="Scan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5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590800"/>
            <a:ext cx="4895850" cy="3287713"/>
          </a:xfrm>
        </p:spPr>
      </p:pic>
      <p:pic>
        <p:nvPicPr>
          <p:cNvPr id="3891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2590800"/>
            <a:ext cx="43561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0" name="TextBox 9"/>
          <p:cNvSpPr txBox="1">
            <a:spLocks noChangeArrowheads="1"/>
          </p:cNvSpPr>
          <p:nvPr/>
        </p:nvSpPr>
        <p:spPr bwMode="auto">
          <a:xfrm>
            <a:off x="0" y="1524000"/>
            <a:ext cx="914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/>
              <a:t>Children perform in a play adapted from a Meena Radio episode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143000"/>
          </a:xfrm>
        </p:spPr>
        <p:txBody>
          <a:bodyPr/>
          <a:lstStyle/>
          <a:p>
            <a:pPr algn="ctr"/>
            <a:r>
              <a:rPr lang="en-US" smtClean="0"/>
              <a:t>Meena Day Celebrations</a:t>
            </a:r>
          </a:p>
        </p:txBody>
      </p:sp>
      <p:sp>
        <p:nvSpPr>
          <p:cNvPr id="3993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425AFC49-4FC3-4E74-94E2-E06F9315F24F}" type="datetime1">
              <a:rPr lang="en-US" smtClean="0">
                <a:ea typeface="ＭＳ Ｐゴシック" pitchFamily="34" charset="-128"/>
              </a:rPr>
              <a:pPr/>
              <a:t>9/3/2012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399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BCDED73-FB70-46B2-8E79-E18A3E72E0BD}" type="slidenum">
              <a:rPr lang="en-US" smtClean="0">
                <a:ea typeface="ＭＳ Ｐゴシック" pitchFamily="34" charset="-128"/>
              </a:rPr>
              <a:pPr/>
              <a:t>34</a:t>
            </a:fld>
            <a:endParaRPr lang="en-US" smtClean="0">
              <a:ea typeface="ＭＳ Ｐゴシック" pitchFamily="34" charset="-128"/>
            </a:endParaRPr>
          </a:p>
        </p:txBody>
      </p:sp>
      <p:pic>
        <p:nvPicPr>
          <p:cNvPr id="39941" name="Picture 5" descr="Scan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5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TextBox 9"/>
          <p:cNvSpPr txBox="1">
            <a:spLocks noChangeArrowheads="1"/>
          </p:cNvSpPr>
          <p:nvPr/>
        </p:nvSpPr>
        <p:spPr bwMode="auto">
          <a:xfrm>
            <a:off x="0" y="12192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dirty="0"/>
              <a:t>Launch of two volumes of Meena Stories </a:t>
            </a:r>
            <a:r>
              <a:rPr lang="en-US" dirty="0" smtClean="0"/>
              <a:t>from Meena Radio</a:t>
            </a:r>
            <a:endParaRPr lang="en-US" dirty="0"/>
          </a:p>
        </p:txBody>
      </p:sp>
      <p:pic>
        <p:nvPicPr>
          <p:cNvPr id="39943" name="Picture 2" descr="C:\Users\Acer\Desktop\Meena Day Celebrations 2011\Photos\Launch of two volumes of Meena Stori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057400"/>
            <a:ext cx="8686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143000"/>
          </a:xfrm>
        </p:spPr>
        <p:txBody>
          <a:bodyPr/>
          <a:lstStyle/>
          <a:p>
            <a:pPr algn="ctr"/>
            <a:r>
              <a:rPr lang="en-US" smtClean="0"/>
              <a:t>A proud moment for Meena Ratna awardees!</a:t>
            </a:r>
          </a:p>
        </p:txBody>
      </p:sp>
      <p:sp>
        <p:nvSpPr>
          <p:cNvPr id="4096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27CE0E-D283-4F69-A758-D0BF7FB0FD27}" type="slidenum">
              <a:rPr lang="en-US" smtClean="0">
                <a:ea typeface="ＭＳ Ｐゴシック" pitchFamily="34" charset="-128"/>
              </a:rPr>
              <a:pPr/>
              <a:t>35</a:t>
            </a:fld>
            <a:endParaRPr lang="en-US" smtClean="0">
              <a:ea typeface="ＭＳ Ｐゴシック" pitchFamily="34" charset="-128"/>
            </a:endParaRPr>
          </a:p>
        </p:txBody>
      </p:sp>
      <p:pic>
        <p:nvPicPr>
          <p:cNvPr id="40964" name="Picture 5" descr="Scan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5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2" descr="C:\Users\Acer\Desktop\Meena Day Celebrations 2011\Photos\Children with award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44600" y="1676400"/>
            <a:ext cx="61976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A432C3B-024D-476C-9632-891F335CFC54}" type="slidenum">
              <a:rPr lang="en-US" smtClean="0">
                <a:ea typeface="ＭＳ Ｐゴシック" pitchFamily="34" charset="-128"/>
              </a:rPr>
              <a:pPr/>
              <a:t>36</a:t>
            </a:fld>
            <a:endParaRPr lang="en-US" smtClean="0">
              <a:ea typeface="ＭＳ Ｐゴシック" pitchFamily="34" charset="-128"/>
            </a:endParaRPr>
          </a:p>
        </p:txBody>
      </p:sp>
      <p:pic>
        <p:nvPicPr>
          <p:cNvPr id="43011" name="Picture 2" descr="PAGE1x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533400" y="990600"/>
            <a:ext cx="30099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mr-IN" sz="3200" b="1">
                <a:solidFill>
                  <a:schemeClr val="accent2"/>
                </a:solidFill>
              </a:rPr>
              <a:t>धन्यवाद</a:t>
            </a:r>
            <a:endParaRPr lang="en-US" sz="3200" b="1">
              <a:solidFill>
                <a:schemeClr val="accent2"/>
              </a:solidFill>
            </a:endParaRPr>
          </a:p>
          <a:p>
            <a:endParaRPr lang="en-US" sz="3200" b="1">
              <a:solidFill>
                <a:schemeClr val="accent2"/>
              </a:solidFill>
            </a:endParaRPr>
          </a:p>
          <a:p>
            <a:r>
              <a:rPr lang="en-US" sz="3200" b="1">
                <a:solidFill>
                  <a:schemeClr val="accent2"/>
                </a:solidFill>
              </a:rPr>
              <a:t>From Meena…</a:t>
            </a:r>
          </a:p>
        </p:txBody>
      </p:sp>
      <p:sp>
        <p:nvSpPr>
          <p:cNvPr id="43013" name="Rectangle 6"/>
          <p:cNvSpPr>
            <a:spLocks noChangeArrowheads="1"/>
          </p:cNvSpPr>
          <p:nvPr/>
        </p:nvSpPr>
        <p:spPr bwMode="auto">
          <a:xfrm>
            <a:off x="3429000" y="3962400"/>
            <a:ext cx="5334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 dirty="0">
                <a:solidFill>
                  <a:srgbClr val="FF6600"/>
                </a:solidFill>
              </a:rPr>
              <a:t>I am,</a:t>
            </a:r>
          </a:p>
          <a:p>
            <a:pPr eaLnBrk="0" hangingPunct="0"/>
            <a:r>
              <a:rPr lang="en-US" b="1" dirty="0"/>
              <a:t>Motivational</a:t>
            </a:r>
          </a:p>
          <a:p>
            <a:pPr eaLnBrk="0" hangingPunct="0"/>
            <a:r>
              <a:rPr lang="en-US" b="1" dirty="0"/>
              <a:t>Inspirational</a:t>
            </a:r>
          </a:p>
          <a:p>
            <a:pPr eaLnBrk="0" hangingPunct="0"/>
            <a:r>
              <a:rPr lang="en-US" b="1" dirty="0"/>
              <a:t>And </a:t>
            </a:r>
            <a:r>
              <a:rPr lang="en-US" b="1"/>
              <a:t>most </a:t>
            </a:r>
            <a:r>
              <a:rPr lang="en-US" b="1" smtClean="0"/>
              <a:t>importantly – Enjoyable</a:t>
            </a:r>
            <a:r>
              <a:rPr lang="en-US" b="1" dirty="0">
                <a:solidFill>
                  <a:srgbClr val="FF6600"/>
                </a:solidFill>
              </a:rPr>
              <a:t>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special about Meena?</a:t>
            </a:r>
            <a:endParaRPr lang="en-IN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001000" cy="3886200"/>
          </a:xfrm>
        </p:spPr>
        <p:txBody>
          <a:bodyPr/>
          <a:lstStyle/>
          <a:p>
            <a:endParaRPr lang="en-IN" sz="2400" dirty="0" smtClean="0"/>
          </a:p>
          <a:p>
            <a:pPr eaLnBrk="1" hangingPunct="1">
              <a:buFontTx/>
              <a:buNone/>
            </a:pPr>
            <a:endParaRPr lang="en-IN" sz="2400" dirty="0" smtClean="0"/>
          </a:p>
          <a:p>
            <a:pPr eaLnBrk="1" hangingPunct="1">
              <a:buFontTx/>
              <a:buNone/>
            </a:pPr>
            <a:r>
              <a:rPr lang="en-IN" sz="2000" dirty="0" smtClean="0"/>
              <a:t>Meena is :</a:t>
            </a:r>
          </a:p>
          <a:p>
            <a:pPr eaLnBrk="1" hangingPunct="1">
              <a:buFontTx/>
              <a:buNone/>
            </a:pPr>
            <a:endParaRPr lang="en-IN" sz="2000" dirty="0" smtClean="0"/>
          </a:p>
          <a:p>
            <a:pPr eaLnBrk="1" hangingPunct="1"/>
            <a:r>
              <a:rPr lang="en-IN" sz="2000" dirty="0" smtClean="0"/>
              <a:t>Smart</a:t>
            </a:r>
          </a:p>
          <a:p>
            <a:pPr eaLnBrk="1" hangingPunct="1"/>
            <a:r>
              <a:rPr lang="en-IN" sz="2000" dirty="0" smtClean="0"/>
              <a:t>Curious</a:t>
            </a:r>
          </a:p>
          <a:p>
            <a:pPr eaLnBrk="1" hangingPunct="1"/>
            <a:r>
              <a:rPr lang="en-IN" sz="2000" dirty="0" smtClean="0"/>
              <a:t>Helpful</a:t>
            </a:r>
          </a:p>
          <a:p>
            <a:pPr eaLnBrk="1" hangingPunct="1"/>
            <a:r>
              <a:rPr lang="en-IN" sz="2000" dirty="0" smtClean="0"/>
              <a:t>Creative</a:t>
            </a:r>
          </a:p>
          <a:p>
            <a:pPr eaLnBrk="1" hangingPunct="1"/>
            <a:r>
              <a:rPr lang="en-US" sz="2000" dirty="0" smtClean="0"/>
              <a:t>Battles injustice</a:t>
            </a:r>
            <a:endParaRPr lang="en-IN" sz="2000" dirty="0" smtClean="0"/>
          </a:p>
          <a:p>
            <a:pPr eaLnBrk="1" hangingPunct="1"/>
            <a:r>
              <a:rPr lang="en-IN" sz="2000" dirty="0" smtClean="0"/>
              <a:t>Courageous</a:t>
            </a:r>
          </a:p>
          <a:p>
            <a:pPr eaLnBrk="1" hangingPunct="1"/>
            <a:r>
              <a:rPr lang="en-US" sz="2000" dirty="0" smtClean="0"/>
              <a:t>Problem Solver</a:t>
            </a:r>
          </a:p>
          <a:p>
            <a:pPr eaLnBrk="1" hangingPunct="1"/>
            <a:r>
              <a:rPr lang="en-US" sz="2000" dirty="0" smtClean="0"/>
              <a:t>Fun-loving</a:t>
            </a:r>
          </a:p>
          <a:p>
            <a:pPr eaLnBrk="1" hangingPunct="1"/>
            <a:r>
              <a:rPr lang="en-IN" sz="2000" dirty="0" smtClean="0"/>
              <a:t>Empowered</a:t>
            </a:r>
          </a:p>
          <a:p>
            <a:pPr eaLnBrk="1" hangingPunct="1"/>
            <a:endParaRPr lang="en-IN" sz="2000" dirty="0" smtClean="0"/>
          </a:p>
          <a:p>
            <a:pPr algn="ctr" eaLnBrk="1" hangingPunct="1">
              <a:buNone/>
            </a:pPr>
            <a:r>
              <a:rPr lang="en-IN" sz="2000" dirty="0" smtClean="0"/>
              <a:t>Meena is  influencing </a:t>
            </a:r>
            <a:r>
              <a:rPr lang="en-IN" sz="2000" dirty="0" err="1" smtClean="0"/>
              <a:t>lakhs</a:t>
            </a:r>
            <a:r>
              <a:rPr lang="en-IN" sz="2000" dirty="0" smtClean="0"/>
              <a:t> of children &amp; their families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0BC01C-00B2-4B6C-86CE-46009F9B0531}" type="slidenum">
              <a:rPr lang="en-US" smtClean="0">
                <a:ea typeface="ＭＳ Ｐゴシック" pitchFamily="34" charset="-128"/>
              </a:rPr>
              <a:pPr/>
              <a:t>4</a:t>
            </a:fld>
            <a:endParaRPr lang="en-US" smtClean="0">
              <a:ea typeface="ＭＳ Ｐゴシック" pitchFamily="34" charset="-128"/>
            </a:endParaRPr>
          </a:p>
        </p:txBody>
      </p:sp>
      <p:pic>
        <p:nvPicPr>
          <p:cNvPr id="5" name="Picture 15" descr="Meena English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05000"/>
            <a:ext cx="30480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3D2FBB7-9015-47C8-A032-BB0518EB7C58}" type="slidenum">
              <a:rPr lang="en-US" smtClean="0">
                <a:ea typeface="ＭＳ Ｐゴシック" pitchFamily="34" charset="-128"/>
              </a:rPr>
              <a:pPr/>
              <a:t>5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Meena Program expands	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229600" cy="4648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b="1" dirty="0" smtClean="0"/>
              <a:t>2009/2010</a:t>
            </a:r>
            <a:r>
              <a:rPr lang="en-US" sz="2400" b="1" dirty="0" smtClean="0">
                <a:solidFill>
                  <a:srgbClr val="FF0000"/>
                </a:solidFill>
              </a:rPr>
              <a:t>…. Meena in schools on </a:t>
            </a:r>
            <a:r>
              <a:rPr lang="mr-IN" sz="2400" b="1" dirty="0" smtClean="0">
                <a:solidFill>
                  <a:srgbClr val="FF0000"/>
                </a:solidFill>
              </a:rPr>
              <a:t>रेडियो</a:t>
            </a:r>
            <a:r>
              <a:rPr lang="en-US" sz="2400" b="1" dirty="0" smtClean="0">
                <a:solidFill>
                  <a:srgbClr val="FF0000"/>
                </a:solidFill>
              </a:rPr>
              <a:t>……</a:t>
            </a:r>
          </a:p>
          <a:p>
            <a:pPr eaLnBrk="1" hangingPunct="1"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			</a:t>
            </a:r>
            <a:r>
              <a:rPr lang="en-US" sz="2400" b="1" i="1" dirty="0" smtClean="0">
                <a:solidFill>
                  <a:srgbClr val="FF0000"/>
                </a:solidFill>
              </a:rPr>
              <a:t>Meena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ki</a:t>
            </a:r>
            <a:r>
              <a:rPr lang="en-US" sz="2400" b="1" i="1" dirty="0" smtClean="0">
                <a:solidFill>
                  <a:srgbClr val="FF0000"/>
                </a:solidFill>
              </a:rPr>
              <a:t> Duniya </a:t>
            </a:r>
            <a:r>
              <a:rPr lang="en-US" sz="2400" b="1" dirty="0" smtClean="0">
                <a:solidFill>
                  <a:srgbClr val="FF0000"/>
                </a:solidFill>
              </a:rPr>
              <a:t>in U.P</a:t>
            </a:r>
          </a:p>
          <a:p>
            <a:pPr eaLnBrk="1" hangingPunct="1">
              <a:buFontTx/>
              <a:buNone/>
            </a:pPr>
            <a:endParaRPr lang="en-US" sz="2400" b="1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n-US" sz="2400" b="1" dirty="0" smtClean="0"/>
              <a:t>2012</a:t>
            </a:r>
            <a:r>
              <a:rPr lang="en-US" sz="2400" b="1" dirty="0" smtClean="0">
                <a:solidFill>
                  <a:srgbClr val="FF0000"/>
                </a:solidFill>
              </a:rPr>
              <a:t>…..</a:t>
            </a:r>
            <a:r>
              <a:rPr lang="en-US" sz="2400" b="1" i="1" dirty="0" smtClean="0">
                <a:solidFill>
                  <a:srgbClr val="FF0000"/>
                </a:solidFill>
              </a:rPr>
              <a:t>Meena Prapancham </a:t>
            </a:r>
            <a:r>
              <a:rPr lang="en-US" sz="2400" b="1" dirty="0" smtClean="0">
                <a:solidFill>
                  <a:srgbClr val="FF0000"/>
                </a:solidFill>
              </a:rPr>
              <a:t>in A.P. &amp; </a:t>
            </a:r>
            <a:r>
              <a:rPr lang="en-US" sz="2400" b="1" i="1" dirty="0" smtClean="0">
                <a:solidFill>
                  <a:srgbClr val="FF0000"/>
                </a:solidFill>
              </a:rPr>
              <a:t>Meena Chi Duniya</a:t>
            </a:r>
            <a:r>
              <a:rPr lang="en-US" sz="2400" b="1" dirty="0" smtClean="0">
                <a:solidFill>
                  <a:srgbClr val="FF0000"/>
                </a:solidFill>
              </a:rPr>
              <a:t> in Maharashtra </a:t>
            </a:r>
          </a:p>
          <a:p>
            <a:pPr algn="ctr" eaLnBrk="1" hangingPunct="1">
              <a:buFontTx/>
              <a:buNone/>
            </a:pPr>
            <a:endParaRPr lang="en-US" sz="2400" b="1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n-US" sz="2400" b="1" u="sng" dirty="0" smtClean="0">
                <a:solidFill>
                  <a:srgbClr val="FF0000"/>
                </a:solidFill>
              </a:rPr>
              <a:t>and now in M.P. from 2 Oct 2012 </a:t>
            </a:r>
            <a:endParaRPr lang="en-US" sz="2400" b="1" u="sng" dirty="0" smtClean="0"/>
          </a:p>
        </p:txBody>
      </p:sp>
      <p:pic>
        <p:nvPicPr>
          <p:cNvPr id="30724" name="Picture 4" descr="u6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200400"/>
            <a:ext cx="281940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8045C2-27D0-40B0-BABE-7A8381844CAD}" type="slidenum">
              <a:rPr lang="en-US" smtClean="0">
                <a:ea typeface="ＭＳ Ｐゴシック" pitchFamily="34" charset="-128"/>
              </a:rPr>
              <a:pPr/>
              <a:t>6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772400" cy="609600"/>
          </a:xfrm>
        </p:spPr>
        <p:txBody>
          <a:bodyPr/>
          <a:lstStyle/>
          <a:p>
            <a:r>
              <a:rPr lang="en-US" i="1" dirty="0" smtClean="0"/>
              <a:t>Meena Ki Duniya </a:t>
            </a:r>
            <a:r>
              <a:rPr lang="en-US" dirty="0" smtClean="0"/>
              <a:t>– a radio program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8839200" cy="4572000"/>
          </a:xfrm>
        </p:spPr>
        <p:txBody>
          <a:bodyPr/>
          <a:lstStyle/>
          <a:p>
            <a:pPr>
              <a:defRPr/>
            </a:pPr>
            <a:r>
              <a:rPr lang="en-US" sz="2000" dirty="0" smtClean="0"/>
              <a:t>A </a:t>
            </a:r>
            <a:r>
              <a:rPr lang="en-US" sz="2000" dirty="0" smtClean="0">
                <a:solidFill>
                  <a:srgbClr val="FF0000"/>
                </a:solidFill>
              </a:rPr>
              <a:t>daily radio program (Monday to Saturday)</a:t>
            </a:r>
            <a:r>
              <a:rPr lang="en-US" sz="2000" dirty="0" smtClean="0"/>
              <a:t>. 15 mins</a:t>
            </a:r>
          </a:p>
          <a:p>
            <a:pPr>
              <a:defRPr/>
            </a:pP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Target age-group: </a:t>
            </a:r>
            <a:r>
              <a:rPr lang="en-US" sz="2000" dirty="0" smtClean="0">
                <a:solidFill>
                  <a:srgbClr val="FF0000"/>
                </a:solidFill>
              </a:rPr>
              <a:t>11-14 yrs/Class VI-VIII</a:t>
            </a:r>
          </a:p>
          <a:p>
            <a:pPr>
              <a:defRPr/>
            </a:pP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In partnership with the </a:t>
            </a:r>
            <a:r>
              <a:rPr lang="en-US" sz="2000" dirty="0" smtClean="0">
                <a:solidFill>
                  <a:srgbClr val="FF0000"/>
                </a:solidFill>
              </a:rPr>
              <a:t>Department of Education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FF0000"/>
                </a:solidFill>
              </a:rPr>
              <a:t>SSA &amp; UNICEF</a:t>
            </a:r>
            <a:endParaRPr lang="en-US" sz="2000" dirty="0" smtClean="0"/>
          </a:p>
          <a:p>
            <a:pPr>
              <a:defRPr/>
            </a:pP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Proposed Coverage: Centralized Broadcast by All India Radio to reach </a:t>
            </a:r>
            <a:r>
              <a:rPr lang="en-US" sz="2000" dirty="0" smtClean="0">
                <a:solidFill>
                  <a:srgbClr val="FF0000"/>
                </a:solidFill>
              </a:rPr>
              <a:t>all</a:t>
            </a:r>
            <a:r>
              <a:rPr lang="en-US" sz="2000" dirty="0" smtClean="0"/>
              <a:t> districts but monitoring in 5 select districts</a:t>
            </a:r>
          </a:p>
          <a:p>
            <a:pPr>
              <a:defRPr/>
            </a:pPr>
            <a:endParaRPr lang="en-US" sz="2000" dirty="0" smtClean="0"/>
          </a:p>
          <a:p>
            <a:pPr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130 episodes </a:t>
            </a:r>
            <a:r>
              <a:rPr lang="en-US" sz="2000" dirty="0" smtClean="0"/>
              <a:t>to be broadcast from </a:t>
            </a:r>
            <a:r>
              <a:rPr lang="en-US" sz="2000" dirty="0" smtClean="0">
                <a:solidFill>
                  <a:srgbClr val="FF0000"/>
                </a:solidFill>
              </a:rPr>
              <a:t>02 October 2012 </a:t>
            </a:r>
            <a:r>
              <a:rPr lang="en-US" sz="2000" dirty="0" smtClean="0"/>
              <a:t>to</a:t>
            </a:r>
            <a:r>
              <a:rPr lang="en-US" sz="2000" dirty="0" smtClean="0">
                <a:solidFill>
                  <a:srgbClr val="FF0000"/>
                </a:solidFill>
              </a:rPr>
              <a:t> 31 March 2013</a:t>
            </a:r>
          </a:p>
          <a:p>
            <a:pPr>
              <a:defRPr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GB" sz="2000" dirty="0" smtClean="0"/>
              <a:t>Out of total stock of 160 episodes, 130 episodes related to </a:t>
            </a:r>
            <a:r>
              <a:rPr lang="en-GB" sz="2000" dirty="0" smtClean="0">
                <a:solidFill>
                  <a:srgbClr val="FF0000"/>
                </a:solidFill>
              </a:rPr>
              <a:t>Education, Child Protection, Hygiene &amp; Life Skills </a:t>
            </a:r>
            <a:r>
              <a:rPr lang="en-GB" sz="2000" dirty="0" smtClean="0"/>
              <a:t>selected for broadcast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buFontTx/>
              <a:buNone/>
              <a:defRPr/>
            </a:pPr>
            <a:endParaRPr lang="en-US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BC4C361-F3E7-46A8-B473-ADDE9BE87AB6}" type="slidenum">
              <a:rPr lang="en-US" smtClean="0">
                <a:ea typeface="ＭＳ Ｐゴシック" pitchFamily="34" charset="-128"/>
              </a:rPr>
              <a:pPr/>
              <a:t>7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Meena Radio: Objectives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r>
              <a:rPr lang="en-US" sz="2400" b="1" dirty="0" smtClean="0"/>
              <a:t>Main Goals:</a:t>
            </a:r>
          </a:p>
          <a:p>
            <a:pPr>
              <a:buFontTx/>
              <a:buNone/>
            </a:pPr>
            <a:endParaRPr lang="en-US" sz="2400" b="1" dirty="0" smtClean="0"/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 sz="2400" dirty="0" smtClean="0"/>
              <a:t>Child Rights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 sz="2400" dirty="0" smtClean="0"/>
              <a:t>Gender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 sz="2400" dirty="0" smtClean="0"/>
              <a:t>Child Friendly Schools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 sz="2400" dirty="0" smtClean="0"/>
              <a:t>Life Skills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 sz="2400" dirty="0" smtClean="0"/>
              <a:t>Social Inclusion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9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Participant Groups</a:t>
            </a:r>
            <a:endParaRPr lang="en-IN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Primary Audience: </a:t>
            </a:r>
          </a:p>
          <a:p>
            <a:r>
              <a:rPr lang="en-US" sz="2800" dirty="0" smtClean="0"/>
              <a:t>Both girls and boys of classes VI, VII &amp; VIII</a:t>
            </a:r>
          </a:p>
          <a:p>
            <a:endParaRPr lang="en-US" sz="2800" dirty="0" smtClean="0"/>
          </a:p>
          <a:p>
            <a:pPr>
              <a:buFontTx/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Secondary Audience: </a:t>
            </a:r>
          </a:p>
          <a:p>
            <a:pPr>
              <a:buFontTx/>
              <a:buNone/>
            </a:pPr>
            <a:r>
              <a:rPr lang="en-IN" sz="2800" dirty="0" smtClean="0"/>
              <a:t>Teachers, parents and community workers, school administrators, etc. 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645944-BDBA-4C89-A161-1391A7A8CFA5}" type="slidenum">
              <a:rPr lang="en-US" smtClean="0">
                <a:ea typeface="ＭＳ Ｐゴシック" pitchFamily="34" charset="-128"/>
              </a:rPr>
              <a:pPr/>
              <a:t>8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86C615-88FF-4B61-BB11-D41F58385867}" type="slidenum">
              <a:rPr lang="en-US" smtClean="0">
                <a:ea typeface="ＭＳ Ｐゴシック" pitchFamily="34" charset="-128"/>
              </a:rPr>
              <a:pPr/>
              <a:t>9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Entertainment-Education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229600" cy="4724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sz="2400" dirty="0" smtClean="0">
              <a:solidFill>
                <a:srgbClr val="FF0066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 smtClean="0"/>
              <a:t>Educational in substance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Entertaining in structure 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Popular in style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Doesn’t look like its educating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Fosters relationship of trust between audience &amp; messenger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2226</TotalTime>
  <Words>1450</Words>
  <Application>Microsoft Office PowerPoint</Application>
  <PresentationFormat>On-screen Show (4:3)</PresentationFormat>
  <Paragraphs>315</Paragraphs>
  <Slides>36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Blank Presentation</vt:lpstr>
      <vt:lpstr>Slide 1</vt:lpstr>
      <vt:lpstr>Slide 2</vt:lpstr>
      <vt:lpstr>Who is Meena? </vt:lpstr>
      <vt:lpstr>What is special about Meena?</vt:lpstr>
      <vt:lpstr>Meena Program expands </vt:lpstr>
      <vt:lpstr>Meena Ki Duniya – a radio program</vt:lpstr>
      <vt:lpstr>Meena Radio: Objectives</vt:lpstr>
      <vt:lpstr>Participant Groups</vt:lpstr>
      <vt:lpstr>Entertainment-Education</vt:lpstr>
      <vt:lpstr>Meena Radio: Format</vt:lpstr>
      <vt:lpstr>Roles of Partners </vt:lpstr>
      <vt:lpstr>Roles of Partners </vt:lpstr>
      <vt:lpstr>Meena Radio: Baseline Survey</vt:lpstr>
      <vt:lpstr>Procurement of Radios</vt:lpstr>
      <vt:lpstr>Training Tools  &amp; IEC Materials</vt:lpstr>
      <vt:lpstr>Teacher’s Role (before broadcast) </vt:lpstr>
      <vt:lpstr>Teacher’s role (during broadcast)</vt:lpstr>
      <vt:lpstr>Teacher’s role (after broadcast)</vt:lpstr>
      <vt:lpstr>Meena Radio Session in KGBV Mall, U.P.</vt:lpstr>
      <vt:lpstr>Peer Facilitation (in U.P.)</vt:lpstr>
      <vt:lpstr>Meena Radio – Monitoring</vt:lpstr>
      <vt:lpstr>Monitoring of block level training</vt:lpstr>
      <vt:lpstr>The U.P. Experience – A Snapshot</vt:lpstr>
      <vt:lpstr>Meena Endline</vt:lpstr>
      <vt:lpstr>Regular listening -- Challenges</vt:lpstr>
      <vt:lpstr>Post-session discussion</vt:lpstr>
      <vt:lpstr>Involvement with the characters</vt:lpstr>
      <vt:lpstr>Message recall</vt:lpstr>
      <vt:lpstr>New learning</vt:lpstr>
      <vt:lpstr>Summary  : Reach, Exposure and Engagement </vt:lpstr>
      <vt:lpstr>Summary : Results</vt:lpstr>
      <vt:lpstr>Meena Day Celebrations in 2011 in U.P.</vt:lpstr>
      <vt:lpstr>Meena Day Celebrations</vt:lpstr>
      <vt:lpstr>Meena Day Celebrations</vt:lpstr>
      <vt:lpstr>A proud moment for Meena Ratna awardees!</vt:lpstr>
      <vt:lpstr>Slide 36</vt:lpstr>
    </vt:vector>
  </TitlesOfParts>
  <Company>M Dich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 Dich</dc:creator>
  <cp:lastModifiedBy>acer</cp:lastModifiedBy>
  <cp:revision>164</cp:revision>
  <dcterms:created xsi:type="dcterms:W3CDTF">2008-08-04T15:29:39Z</dcterms:created>
  <dcterms:modified xsi:type="dcterms:W3CDTF">2012-09-03T09:49:11Z</dcterms:modified>
</cp:coreProperties>
</file>